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3"/>
  </p:notesMasterIdLst>
  <p:sldIdLst>
    <p:sldId id="258" r:id="rId2"/>
    <p:sldId id="267" r:id="rId3"/>
    <p:sldId id="257" r:id="rId4"/>
    <p:sldId id="268" r:id="rId5"/>
    <p:sldId id="269" r:id="rId6"/>
    <p:sldId id="259" r:id="rId7"/>
    <p:sldId id="272" r:id="rId8"/>
    <p:sldId id="270" r:id="rId9"/>
    <p:sldId id="271" r:id="rId10"/>
    <p:sldId id="260" r:id="rId11"/>
    <p:sldId id="261" r:id="rId12"/>
    <p:sldId id="273" r:id="rId13"/>
    <p:sldId id="274" r:id="rId14"/>
    <p:sldId id="262" r:id="rId15"/>
    <p:sldId id="275" r:id="rId16"/>
    <p:sldId id="276" r:id="rId17"/>
    <p:sldId id="263" r:id="rId18"/>
    <p:sldId id="265" r:id="rId19"/>
    <p:sldId id="288" r:id="rId20"/>
    <p:sldId id="266" r:id="rId21"/>
    <p:sldId id="277" r:id="rId22"/>
    <p:sldId id="279" r:id="rId23"/>
    <p:sldId id="278" r:id="rId24"/>
    <p:sldId id="280" r:id="rId25"/>
    <p:sldId id="281" r:id="rId26"/>
    <p:sldId id="282" r:id="rId27"/>
    <p:sldId id="283" r:id="rId28"/>
    <p:sldId id="284" r:id="rId29"/>
    <p:sldId id="285" r:id="rId30"/>
    <p:sldId id="286"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3" autoAdjust="0"/>
    <p:restoredTop sz="82381"/>
  </p:normalViewPr>
  <p:slideViewPr>
    <p:cSldViewPr snapToGrid="0">
      <p:cViewPr varScale="1">
        <p:scale>
          <a:sx n="72" d="100"/>
          <a:sy n="72" d="100"/>
        </p:scale>
        <p:origin x="18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snowflake.com/en/user-guide/tables-clustering-keys.html#recluster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snowflake.com/en/user-guide/tables-auto-reclustering.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886136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micro-partitions are derived automatically; do not need to be defined up-front or maintained by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micro-partitions are small in size (50 to 500 MB, before compression), which enables extremely efficient DML and fine-grained pruning for faster queries.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columnar storage - </a:t>
            </a:r>
            <a:r>
              <a:rPr lang="en-US" sz="1200" b="0" i="0" kern="1200" dirty="0">
                <a:solidFill>
                  <a:schemeClr val="tx1"/>
                </a:solidFill>
                <a:effectLst/>
                <a:latin typeface="+mn-lt"/>
                <a:ea typeface="+mn-ea"/>
                <a:cs typeface="+mn-cs"/>
              </a:rPr>
              <a:t>Columns are stored independently within micro-partitions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Columns are also compressed individually within micro-partitions.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Micro-partitions can overlap in their range of values, which, combined with their uniformly small size, helps prevent skew.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columns referenced by a query are scanned – efficient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automatically determines the most efficient compression algorithm for the columns in each micro-partition.</a:t>
            </a:r>
          </a:p>
          <a:p>
            <a:r>
              <a:rPr lang="en-US" sz="1200" b="0" i="0" kern="1200" dirty="0">
                <a:solidFill>
                  <a:schemeClr val="tx1"/>
                </a:solidFill>
                <a:effectLst/>
                <a:latin typeface="+mn-lt"/>
                <a:ea typeface="+mn-ea"/>
                <a:cs typeface="+mn-cs"/>
              </a:rPr>
              <a:t>All DML operations (e.g. DELETE, UPDATE, MERGE) take advantage of the underlying micro-partition metadata to facilitate and simplify table maintenance. For example, some operations, such as deleting all rows from a table, are metadata-only operations.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95880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query that specifies a filter predicate on a range of values that accesses 10% of the values in the range should ideally only scan 10% of the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assume a large table contains one year of historical data with date and hour columns. Assuming uniform distribution of the data, a query targeting a particular hour would ideally scan 1/8760th of the micro-partitions in the table and then only scan the portion of the micro-partitions that contain the data for the hour column;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uses columnar scanning of partitions so that an entire partition is not scanned if a query only filters by one column.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closer the ratio of scanned micro-partitions and columnar data is to the ratio of actual data selected, the more efficient is the pruning performed on the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series data allows for sub second response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all predicate expressions can be used to prune. For example, Snowflake does not prune micro-partitions based on a predicate with a subquery, even if the subquery results in a constant.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196441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clustering metadata is collected and recorded for each micro-partition created during the process. Snowflake then leverages this clustering information to avoid unnecessary scanning of micro-partitions during querying, significantly accelerating the performance of queries that reference these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p>
          <a:p>
            <a:r>
              <a:rPr lang="en-US" sz="1200" b="0" i="0" kern="1200" dirty="0">
                <a:solidFill>
                  <a:schemeClr val="tx1"/>
                </a:solidFill>
                <a:effectLst/>
                <a:latin typeface="+mn-lt"/>
                <a:ea typeface="+mn-ea"/>
                <a:cs typeface="+mn-cs"/>
              </a:rPr>
              <a:t>	First, prune micro-partitions that are not needed for the query.</a:t>
            </a:r>
          </a:p>
          <a:p>
            <a:r>
              <a:rPr lang="en-US" sz="1200" b="0" i="0" kern="1200" dirty="0">
                <a:solidFill>
                  <a:schemeClr val="tx1"/>
                </a:solidFill>
                <a:effectLst/>
                <a:latin typeface="+mn-lt"/>
                <a:ea typeface="+mn-ea"/>
                <a:cs typeface="+mn-cs"/>
              </a:rPr>
              <a:t>	Then, prune by column within the remaining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that this diagram is intended only as a small-scale conceptual representation of the data clustering that Snowflake utilizes in micro-partitions. A typical Snowflake table may consist of thousands, even millions, of micro-partitions.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832031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diagram provides a conceptual example of a table consisting of five micro-partitions with values ranging from A to Z, and illustrates how overlap affects clustering depth: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this diagram illustrates:</a:t>
            </a:r>
          </a:p>
          <a:p>
            <a:r>
              <a:rPr lang="en-US" sz="1200" b="0" i="0" kern="1200" dirty="0">
                <a:solidFill>
                  <a:schemeClr val="tx1"/>
                </a:solidFill>
                <a:effectLst/>
                <a:latin typeface="+mn-lt"/>
                <a:ea typeface="+mn-ea"/>
                <a:cs typeface="+mn-cs"/>
              </a:rPr>
              <a:t>1. At the beginning, the range of values in all the micro-partitions overlap.</a:t>
            </a:r>
          </a:p>
          <a:p>
            <a:r>
              <a:rPr lang="en-US" sz="1200" b="0" i="0" kern="1200" dirty="0">
                <a:solidFill>
                  <a:schemeClr val="tx1"/>
                </a:solidFill>
                <a:effectLst/>
                <a:latin typeface="+mn-lt"/>
                <a:ea typeface="+mn-ea"/>
                <a:cs typeface="+mn-cs"/>
              </a:rPr>
              <a:t>2. As the number of overlapping micro-partitions decreases, the overlap depth decreases.</a:t>
            </a:r>
          </a:p>
          <a:p>
            <a:r>
              <a:rPr lang="en-US" sz="1200" b="0" i="0" kern="1200" dirty="0">
                <a:solidFill>
                  <a:schemeClr val="tx1"/>
                </a:solidFill>
                <a:effectLst/>
                <a:latin typeface="+mn-lt"/>
                <a:ea typeface="+mn-ea"/>
                <a:cs typeface="+mn-cs"/>
              </a:rPr>
              <a:t>3. When there is no overlap in the range of values across all micro-partitions, the micro-partitions are considered to be in a </a:t>
            </a:r>
            <a:r>
              <a:rPr lang="en-US" sz="1200" b="0" i="1" kern="1200" dirty="0">
                <a:solidFill>
                  <a:schemeClr val="tx1"/>
                </a:solidFill>
                <a:effectLst/>
                <a:latin typeface="+mn-lt"/>
                <a:ea typeface="+mn-ea"/>
                <a:cs typeface="+mn-cs"/>
              </a:rPr>
              <a:t>constant state</a:t>
            </a:r>
            <a:r>
              <a:rPr lang="en-US" sz="1200" b="0" i="0" kern="1200" dirty="0">
                <a:solidFill>
                  <a:schemeClr val="tx1"/>
                </a:solidFill>
                <a:effectLst/>
                <a:latin typeface="+mn-lt"/>
                <a:ea typeface="+mn-ea"/>
                <a:cs typeface="+mn-cs"/>
              </a:rPr>
              <a:t> (i.e. they cannot be improved by clustering).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is not intended to represent an actual table. In an actual table, with data contained in a large numbers of micro-partitions, reaching a constant state across all micro-partitions is neither likely nor required to improve query performance.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183261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pseudo-example, Snowflake is likely to sort the values in either my_materialized_view.col1 or my_table.col1. For example, if the values in my_table.col1 are sorted, then as the materialized view is being scanned, Snowflake can quickly find the corresponding row in </a:t>
            </a:r>
            <a:r>
              <a:rPr lang="en-US" sz="1200" b="0" i="0" kern="1200" dirty="0" err="1">
                <a:solidFill>
                  <a:schemeClr val="tx1"/>
                </a:solidFill>
                <a:effectLst/>
                <a:latin typeface="+mn-lt"/>
                <a:ea typeface="+mn-ea"/>
                <a:cs typeface="+mn-cs"/>
              </a:rPr>
              <a:t>my_table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more frequently a table is queried, the more benefit clustering provides. However, the more frequently a table changes, the more expensive it will be to keep it clustered. Therefore, clustering is generally most cost-effective for tables that are queried frequently and do not change frequently.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you define a clustering key for a table, the rows are not necessarily updated immediately. Snowflake only performs automated maintenance if the table will benefit from the operation. For more details, see </a:t>
            </a:r>
            <a:r>
              <a:rPr lang="en-US" sz="1200" b="0" i="0" u="none" strike="noStrike" kern="1200" dirty="0">
                <a:solidFill>
                  <a:schemeClr val="tx1"/>
                </a:solidFill>
                <a:effectLst/>
                <a:latin typeface="+mn-lt"/>
                <a:ea typeface="+mn-ea"/>
                <a:cs typeface="+mn-cs"/>
                <a:hlinkClick r:id="rId3"/>
              </a:rPr>
              <a:t>Reclustering</a:t>
            </a:r>
            <a:r>
              <a:rPr lang="en-US" sz="1200" b="0" i="0" kern="1200" dirty="0">
                <a:solidFill>
                  <a:schemeClr val="tx1"/>
                </a:solidFill>
                <a:effectLst/>
                <a:latin typeface="+mn-lt"/>
                <a:ea typeface="+mn-ea"/>
                <a:cs typeface="+mn-cs"/>
              </a:rPr>
              <a:t> (in this topic) and </a:t>
            </a:r>
            <a:r>
              <a:rPr lang="en-US" sz="1200" b="0" i="0" u="none" strike="noStrike" kern="1200" dirty="0">
                <a:solidFill>
                  <a:schemeClr val="tx1"/>
                </a:solidFill>
                <a:effectLst/>
                <a:latin typeface="+mn-lt"/>
                <a:ea typeface="+mn-ea"/>
                <a:cs typeface="+mn-cs"/>
                <a:hlinkClick r:id="rId4"/>
              </a:rPr>
              <a:t>Automatic Clustering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4009339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if a column (or expression) has higher cardinality, then maintaining clustering on that column is more expensive.</a:t>
            </a:r>
          </a:p>
          <a:p>
            <a:r>
              <a:rPr lang="en-US" sz="1200" b="0" i="0" kern="1200" dirty="0">
                <a:solidFill>
                  <a:schemeClr val="tx1"/>
                </a:solidFill>
                <a:effectLst/>
                <a:latin typeface="+mn-lt"/>
                <a:ea typeface="+mn-ea"/>
                <a:cs typeface="+mn-cs"/>
              </a:rPr>
              <a:t>The cost of clustering on a unique key might be more than the benefit of clustering on that key, especially if point lookups are not the primary use case for that table.</a:t>
            </a:r>
          </a:p>
          <a:p>
            <a:r>
              <a:rPr lang="en-US" sz="1200" b="0" i="0" kern="1200" dirty="0">
                <a:solidFill>
                  <a:schemeClr val="tx1"/>
                </a:solidFill>
                <a:effectLst/>
                <a:latin typeface="+mn-lt"/>
                <a:ea typeface="+mn-ea"/>
                <a:cs typeface="+mn-cs"/>
              </a:rPr>
              <a:t>If you want to use a column with very high cardinality as a clustering key, Snowflake recommends defining the key as an expression on the column, rather than on the column directly, to reduce the number of distinct values. The expression should preserve the original ordering of the column so that the minimum and maximum values in each partition still enable pruning.</a:t>
            </a:r>
          </a:p>
          <a:p>
            <a:r>
              <a:rPr lang="en-US" sz="1200" b="0" i="0" kern="1200" dirty="0">
                <a:solidFill>
                  <a:schemeClr val="tx1"/>
                </a:solidFill>
                <a:effectLst/>
                <a:latin typeface="+mn-lt"/>
                <a:ea typeface="+mn-ea"/>
                <a:cs typeface="+mn-cs"/>
              </a:rPr>
              <a:t>For example, if a fact table has a TIMESTAMP column </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containing many discrete values (many more than the number of micro-partitions in the table), then a clustering key could be defined on the column by casting the values to dates instead of timestamps (e.g. </a:t>
            </a:r>
            <a:r>
              <a:rPr lang="en-US" sz="1200" b="0" i="0" kern="1200" dirty="0" err="1">
                <a:solidFill>
                  <a:schemeClr val="tx1"/>
                </a:solidFill>
                <a:effectLst/>
                <a:latin typeface="+mn-lt"/>
                <a:ea typeface="+mn-ea"/>
                <a:cs typeface="+mn-cs"/>
              </a:rPr>
              <a:t>to_date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This would reduce the cardinality to the total number of days, which typically produces much better pruning results.</a:t>
            </a:r>
          </a:p>
          <a:p>
            <a:r>
              <a:rPr lang="en-US" sz="1200" b="0" i="0" kern="1200" dirty="0">
                <a:solidFill>
                  <a:schemeClr val="tx1"/>
                </a:solidFill>
                <a:effectLst/>
                <a:latin typeface="+mn-lt"/>
                <a:ea typeface="+mn-ea"/>
                <a:cs typeface="+mn-cs"/>
              </a:rPr>
              <a:t>As another example, you can truncate a number to fewer significant digits by using the TRUNC functions and a negative value for the scale, e.g., TRUNC(123456789, -5).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defining a multi-column clustering key for a table, the order in which the columns are specified in the </a:t>
            </a:r>
            <a:r>
              <a:rPr lang="en-US" dirty="0">
                <a:effectLst/>
              </a:rPr>
              <a:t>CLUSTER</a:t>
            </a:r>
            <a:r>
              <a:rPr lang="en-US" dirty="0"/>
              <a:t> </a:t>
            </a:r>
            <a:r>
              <a:rPr lang="en-US" dirty="0">
                <a:effectLst/>
              </a:rPr>
              <a:t>BY</a:t>
            </a:r>
            <a:r>
              <a:rPr lang="en-US" sz="1200" b="0" i="0" kern="1200" dirty="0">
                <a:solidFill>
                  <a:schemeClr val="tx1"/>
                </a:solidFill>
                <a:effectLst/>
                <a:latin typeface="+mn-lt"/>
                <a:ea typeface="+mn-ea"/>
                <a:cs typeface="+mn-cs"/>
              </a:rPr>
              <a:t> clause is important. As a general rule, Snowflake recommends ordering the columns from </a:t>
            </a:r>
            <a:r>
              <a:rPr lang="en-US" sz="1200" b="1" i="1" kern="1200" dirty="0">
                <a:solidFill>
                  <a:schemeClr val="tx1"/>
                </a:solidFill>
                <a:effectLst/>
                <a:latin typeface="+mn-lt"/>
                <a:ea typeface="+mn-ea"/>
                <a:cs typeface="+mn-cs"/>
              </a:rPr>
              <a:t>lowest</a:t>
            </a:r>
            <a:r>
              <a:rPr lang="en-US" sz="1200" b="0" i="0" kern="1200" dirty="0">
                <a:solidFill>
                  <a:schemeClr val="tx1"/>
                </a:solidFill>
                <a:effectLst/>
                <a:latin typeface="+mn-lt"/>
                <a:ea typeface="+mn-ea"/>
                <a:cs typeface="+mn-cs"/>
              </a:rPr>
              <a:t> cardinality to </a:t>
            </a:r>
            <a:r>
              <a:rPr lang="en-US" sz="1200" b="1" i="1" kern="1200" dirty="0">
                <a:solidFill>
                  <a:schemeClr val="tx1"/>
                </a:solidFill>
                <a:effectLst/>
                <a:latin typeface="+mn-lt"/>
                <a:ea typeface="+mn-ea"/>
                <a:cs typeface="+mn-cs"/>
              </a:rPr>
              <a:t>highest</a:t>
            </a:r>
            <a:r>
              <a:rPr lang="en-US" sz="1200" b="0" i="0" kern="1200" dirty="0">
                <a:solidFill>
                  <a:schemeClr val="tx1"/>
                </a:solidFill>
                <a:effectLst/>
                <a:latin typeface="+mn-lt"/>
                <a:ea typeface="+mn-ea"/>
                <a:cs typeface="+mn-cs"/>
              </a:rPr>
              <a:t> cardinality. Putting a higher cardinality column before a lower cardinality column will generally reduce the effectiveness of clustering on the latter column.</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1856156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how clustering and micro partitions work and how you can see it in real time by using query profile </a:t>
            </a:r>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1645397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48267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9.wdp"/></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07/relationships/hdphoto" Target="../media/hdphoto11.wdp"/><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0.png"/><Relationship Id="rId5" Type="http://schemas.microsoft.com/office/2007/relationships/hdphoto" Target="../media/hdphoto10.wdp"/><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3.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microsoft.com/office/2007/relationships/hdphoto" Target="../media/hdphoto5.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3.xml"/><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3.xml"/><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4</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r>
              <a:rPr lang="en-US">
                <a:solidFill>
                  <a:schemeClr val="dk1"/>
                </a:solidFill>
                <a:latin typeface="Calibri"/>
                <a:cs typeface="Calibri"/>
                <a:sym typeface="Calibri"/>
              </a:rPr>
              <a:t>Fern Pombiero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extLst>
      <p:ext uri="{BB962C8B-B14F-4D97-AF65-F5344CB8AC3E}">
        <p14:creationId xmlns:p14="http://schemas.microsoft.com/office/powerpoint/2010/main" val="36552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26950-8BF2-1541-A331-35775917C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77" b="89720" l="9787" r="89787">
                        <a14:foregroundMark x1="56596" y1="11215" x2="56596" y2="11215"/>
                        <a14:foregroundMark x1="55745" y1="7477" x2="52340" y2="9346"/>
                        <a14:foregroundMark x1="58298" y1="56075" x2="54894" y2="53271"/>
                      </a14:backgroundRemoval>
                    </a14:imgEffect>
                  </a14:imgLayer>
                </a14:imgProps>
              </a:ext>
            </a:extLst>
          </a:blip>
          <a:stretch>
            <a:fillRect/>
          </a:stretch>
        </p:blipFill>
        <p:spPr>
          <a:xfrm flipH="1">
            <a:off x="-88385" y="5197695"/>
            <a:ext cx="1512121" cy="1358900"/>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Query Pruning</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a:xfrm>
            <a:off x="11340000" y="6599097"/>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dirty="0"/>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747838" y="1386868"/>
            <a:ext cx="10512000" cy="4680000"/>
          </a:xfrm>
        </p:spPr>
        <p:txBody>
          <a:bodyPr/>
          <a:lstStyle/>
          <a:p>
            <a:r>
              <a:rPr lang="en-US" dirty="0"/>
              <a:t>Snowflake enables precise pruning of columns in micro-partitions at query run-time, including columns containing semi-structured data</a:t>
            </a:r>
          </a:p>
        </p:txBody>
      </p:sp>
      <p:sp>
        <p:nvSpPr>
          <p:cNvPr id="6" name="Up-Down Arrow 5">
            <a:extLst>
              <a:ext uri="{FF2B5EF4-FFF2-40B4-BE49-F238E27FC236}">
                <a16:creationId xmlns:a16="http://schemas.microsoft.com/office/drawing/2014/main" id="{0E3388D1-4515-AB4B-81C7-195CE2994400}"/>
              </a:ext>
            </a:extLst>
          </p:cNvPr>
          <p:cNvSpPr/>
          <p:nvPr/>
        </p:nvSpPr>
        <p:spPr>
          <a:xfrm>
            <a:off x="1212214" y="3126390"/>
            <a:ext cx="207818" cy="30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76B1-1BBD-8241-9D86-B4356A999D7E}"/>
              </a:ext>
            </a:extLst>
          </p:cNvPr>
          <p:cNvSpPr txBox="1"/>
          <p:nvPr/>
        </p:nvSpPr>
        <p:spPr>
          <a:xfrm>
            <a:off x="1845928" y="2875656"/>
            <a:ext cx="9518072" cy="369332"/>
          </a:xfrm>
          <a:prstGeom prst="rect">
            <a:avLst/>
          </a:prstGeom>
          <a:noFill/>
        </p:spPr>
        <p:txBody>
          <a:bodyPr wrap="square" rtlCol="0">
            <a:spAutoFit/>
          </a:bodyPr>
          <a:lstStyle/>
          <a:p>
            <a:r>
              <a:rPr lang="en-US" dirty="0"/>
              <a:t>Date 	Hour 	Action	    Action_Category         Feature	     Feature2	Feature3</a:t>
            </a:r>
          </a:p>
        </p:txBody>
      </p:sp>
      <p:sp>
        <p:nvSpPr>
          <p:cNvPr id="8" name="TextBox 7">
            <a:extLst>
              <a:ext uri="{FF2B5EF4-FFF2-40B4-BE49-F238E27FC236}">
                <a16:creationId xmlns:a16="http://schemas.microsoft.com/office/drawing/2014/main" id="{BA8E3326-3E98-FC45-A080-2EEDCE2DFFDE}"/>
              </a:ext>
            </a:extLst>
          </p:cNvPr>
          <p:cNvSpPr txBox="1"/>
          <p:nvPr/>
        </p:nvSpPr>
        <p:spPr>
          <a:xfrm>
            <a:off x="79574" y="3498952"/>
            <a:ext cx="1050927" cy="923330"/>
          </a:xfrm>
          <a:prstGeom prst="rect">
            <a:avLst/>
          </a:prstGeom>
          <a:noFill/>
        </p:spPr>
        <p:txBody>
          <a:bodyPr wrap="square" rtlCol="0">
            <a:spAutoFit/>
          </a:bodyPr>
          <a:lstStyle/>
          <a:p>
            <a:pPr algn="ctr"/>
            <a:r>
              <a:rPr lang="en-US" dirty="0"/>
              <a:t>1 year's worth of data</a:t>
            </a:r>
          </a:p>
        </p:txBody>
      </p:sp>
      <p:sp>
        <p:nvSpPr>
          <p:cNvPr id="10" name="TextBox 9">
            <a:extLst>
              <a:ext uri="{FF2B5EF4-FFF2-40B4-BE49-F238E27FC236}">
                <a16:creationId xmlns:a16="http://schemas.microsoft.com/office/drawing/2014/main" id="{2B76207B-04FF-FF44-AC89-AF55B3DCC09F}"/>
              </a:ext>
            </a:extLst>
          </p:cNvPr>
          <p:cNvSpPr txBox="1"/>
          <p:nvPr/>
        </p:nvSpPr>
        <p:spPr>
          <a:xfrm>
            <a:off x="1350764" y="3244988"/>
            <a:ext cx="1219254" cy="3108543"/>
          </a:xfrm>
          <a:prstGeom prst="rect">
            <a:avLst/>
          </a:prstGeom>
          <a:noFill/>
        </p:spPr>
        <p:txBody>
          <a:bodyPr wrap="square" rtlCol="0">
            <a:spAutoFit/>
          </a:bodyPr>
          <a:lstStyle/>
          <a:p>
            <a:pPr algn="r"/>
            <a:r>
              <a:rPr lang="en-US" sz="1400" dirty="0"/>
              <a:t>1/1/2019</a:t>
            </a:r>
          </a:p>
          <a:p>
            <a:pPr algn="r"/>
            <a:r>
              <a:rPr lang="en-US" sz="1400" dirty="0"/>
              <a:t>1/2/2019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7/14/2019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12/31/2019</a:t>
            </a:r>
          </a:p>
          <a:p>
            <a:endParaRPr lang="en-US" sz="1400" dirty="0"/>
          </a:p>
        </p:txBody>
      </p:sp>
      <p:sp>
        <p:nvSpPr>
          <p:cNvPr id="11" name="TextBox 10">
            <a:extLst>
              <a:ext uri="{FF2B5EF4-FFF2-40B4-BE49-F238E27FC236}">
                <a16:creationId xmlns:a16="http://schemas.microsoft.com/office/drawing/2014/main" id="{0A14B92F-34BE-E145-8FB7-66B5803F7E22}"/>
              </a:ext>
            </a:extLst>
          </p:cNvPr>
          <p:cNvSpPr txBox="1"/>
          <p:nvPr/>
        </p:nvSpPr>
        <p:spPr>
          <a:xfrm>
            <a:off x="2247737" y="3225028"/>
            <a:ext cx="1219254" cy="3108543"/>
          </a:xfrm>
          <a:prstGeom prst="rect">
            <a:avLst/>
          </a:prstGeom>
          <a:noFill/>
        </p:spPr>
        <p:txBody>
          <a:bodyPr wrap="square" rtlCol="0">
            <a:spAutoFit/>
          </a:bodyPr>
          <a:lstStyle/>
          <a:p>
            <a:pPr algn="r"/>
            <a:r>
              <a:rPr lang="en-US" sz="1400" dirty="0"/>
              <a:t>1pm</a:t>
            </a:r>
          </a:p>
          <a:p>
            <a:pPr algn="r"/>
            <a:r>
              <a:rPr lang="en-US" sz="1400" dirty="0"/>
              <a:t>12am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4pm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3am</a:t>
            </a:r>
          </a:p>
          <a:p>
            <a:endParaRPr lang="en-US" sz="1400" dirty="0"/>
          </a:p>
        </p:txBody>
      </p:sp>
      <p:sp>
        <p:nvSpPr>
          <p:cNvPr id="12" name="TextBox 11">
            <a:extLst>
              <a:ext uri="{FF2B5EF4-FFF2-40B4-BE49-F238E27FC236}">
                <a16:creationId xmlns:a16="http://schemas.microsoft.com/office/drawing/2014/main" id="{017BADD4-D7E5-2B4B-BF49-D80696C6DBD2}"/>
              </a:ext>
            </a:extLst>
          </p:cNvPr>
          <p:cNvSpPr txBox="1"/>
          <p:nvPr/>
        </p:nvSpPr>
        <p:spPr>
          <a:xfrm>
            <a:off x="3253106"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3" name="TextBox 12">
            <a:extLst>
              <a:ext uri="{FF2B5EF4-FFF2-40B4-BE49-F238E27FC236}">
                <a16:creationId xmlns:a16="http://schemas.microsoft.com/office/drawing/2014/main" id="{FB86DFB9-E3EF-5846-8BAF-0D9174829DAE}"/>
              </a:ext>
            </a:extLst>
          </p:cNvPr>
          <p:cNvSpPr txBox="1"/>
          <p:nvPr/>
        </p:nvSpPr>
        <p:spPr>
          <a:xfrm>
            <a:off x="4784584" y="3236161"/>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4" name="TextBox 13">
            <a:extLst>
              <a:ext uri="{FF2B5EF4-FFF2-40B4-BE49-F238E27FC236}">
                <a16:creationId xmlns:a16="http://schemas.microsoft.com/office/drawing/2014/main" id="{2A370076-CFF4-2B43-9C5A-77CB10A805D3}"/>
              </a:ext>
            </a:extLst>
          </p:cNvPr>
          <p:cNvSpPr txBox="1"/>
          <p:nvPr/>
        </p:nvSpPr>
        <p:spPr>
          <a:xfrm>
            <a:off x="6686926" y="3261506"/>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5" name="TextBox 14">
            <a:extLst>
              <a:ext uri="{FF2B5EF4-FFF2-40B4-BE49-F238E27FC236}">
                <a16:creationId xmlns:a16="http://schemas.microsoft.com/office/drawing/2014/main" id="{680CDA20-AC18-4C41-8C27-4BFA3412A04E}"/>
              </a:ext>
            </a:extLst>
          </p:cNvPr>
          <p:cNvSpPr txBox="1"/>
          <p:nvPr/>
        </p:nvSpPr>
        <p:spPr>
          <a:xfrm>
            <a:off x="8156701"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6" name="TextBox 15">
            <a:extLst>
              <a:ext uri="{FF2B5EF4-FFF2-40B4-BE49-F238E27FC236}">
                <a16:creationId xmlns:a16="http://schemas.microsoft.com/office/drawing/2014/main" id="{6E8D7745-A94A-1041-8B77-35A3276E50F8}"/>
              </a:ext>
            </a:extLst>
          </p:cNvPr>
          <p:cNvSpPr txBox="1"/>
          <p:nvPr/>
        </p:nvSpPr>
        <p:spPr>
          <a:xfrm>
            <a:off x="9784256" y="3194297"/>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7" name="Rectangle 16">
            <a:extLst>
              <a:ext uri="{FF2B5EF4-FFF2-40B4-BE49-F238E27FC236}">
                <a16:creationId xmlns:a16="http://schemas.microsoft.com/office/drawing/2014/main" id="{7B2A60A1-B999-2F45-B517-F13014CAA018}"/>
              </a:ext>
            </a:extLst>
          </p:cNvPr>
          <p:cNvSpPr/>
          <p:nvPr/>
        </p:nvSpPr>
        <p:spPr>
          <a:xfrm>
            <a:off x="2691403" y="2715485"/>
            <a:ext cx="886428" cy="34717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7D559-68F6-6840-8E8E-7688993741A2}"/>
              </a:ext>
            </a:extLst>
          </p:cNvPr>
          <p:cNvSpPr/>
          <p:nvPr/>
        </p:nvSpPr>
        <p:spPr>
          <a:xfrm>
            <a:off x="1475453" y="3498952"/>
            <a:ext cx="9888548" cy="2279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29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Data Clustering of Micro-Partitions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54858" y="1661523"/>
            <a:ext cx="4608087" cy="4446327"/>
          </a:xfrm>
        </p:spPr>
        <p:txBody>
          <a:bodyPr/>
          <a:lstStyle/>
          <a:p>
            <a:pPr>
              <a:buFont typeface="Arial" panose="020B0604020202020204" pitchFamily="34" charset="0"/>
              <a:buChar char="•"/>
            </a:pPr>
            <a:r>
              <a:rPr lang="en-US" b="1" dirty="0">
                <a:solidFill>
                  <a:schemeClr val="accent5">
                    <a:lumMod val="75000"/>
                  </a:schemeClr>
                </a:solidFill>
              </a:rPr>
              <a:t>Clustering </a:t>
            </a:r>
            <a:r>
              <a:rPr lang="en-US" dirty="0"/>
              <a:t>is a key factor in queries for unsorted tables which impacts query performance, particularly on very large tables</a:t>
            </a:r>
          </a:p>
          <a:p>
            <a:pPr>
              <a:buFont typeface="Arial" panose="020B0604020202020204" pitchFamily="34" charset="0"/>
              <a:buChar char="•"/>
            </a:pPr>
            <a:r>
              <a:rPr lang="en-US" dirty="0"/>
              <a:t>While </a:t>
            </a:r>
            <a:r>
              <a:rPr lang="en-US" b="1" dirty="0">
                <a:solidFill>
                  <a:srgbClr val="00B050"/>
                </a:solidFill>
              </a:rPr>
              <a:t>Micro-Partitions</a:t>
            </a:r>
            <a:r>
              <a:rPr lang="en-US" dirty="0"/>
              <a:t> data is stored in tables which is sorted/ordered along natural dimensions </a:t>
            </a:r>
          </a:p>
          <a:p>
            <a:pPr lvl="1">
              <a:buFont typeface="Wingdings" pitchFamily="2" charset="2"/>
              <a:buChar char="Ø"/>
            </a:pPr>
            <a:r>
              <a:rPr lang="en-US" dirty="0"/>
              <a:t>e.g. date and/or geographic regions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61F9C50-841E-D34C-9396-F2289B116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5" y="1661523"/>
            <a:ext cx="7131012" cy="3794695"/>
          </a:xfrm>
          <a:prstGeom prst="rect">
            <a:avLst/>
          </a:prstGeom>
        </p:spPr>
      </p:pic>
    </p:spTree>
    <p:extLst>
      <p:ext uri="{BB962C8B-B14F-4D97-AF65-F5344CB8AC3E}">
        <p14:creationId xmlns:p14="http://schemas.microsoft.com/office/powerpoint/2010/main" val="342874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 Placeholder 8">
            <a:extLst>
              <a:ext uri="{FF2B5EF4-FFF2-40B4-BE49-F238E27FC236}">
                <a16:creationId xmlns:a16="http://schemas.microsoft.com/office/drawing/2014/main" id="{77D9522D-80FD-134C-B53D-62ADDE9062A2}"/>
              </a:ext>
            </a:extLst>
          </p:cNvPr>
          <p:cNvSpPr txBox="1">
            <a:spLocks/>
          </p:cNvSpPr>
          <p:nvPr/>
        </p:nvSpPr>
        <p:spPr>
          <a:xfrm>
            <a:off x="747838" y="1386868"/>
            <a:ext cx="10512000" cy="468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Snowflake </a:t>
            </a:r>
            <a:r>
              <a:rPr lang="en-US" sz="2400" kern="0" dirty="0">
                <a:solidFill>
                  <a:srgbClr val="0070C0"/>
                </a:solidFill>
                <a:latin typeface="Helvetica Neue Light" panose="02000403000000020004" pitchFamily="2" charset="0"/>
                <a:ea typeface="Helvetica Neue Light" panose="02000403000000020004" pitchFamily="2" charset="0"/>
                <a:cs typeface="Helvetica Neue" panose="02000503000000020004" pitchFamily="2" charset="0"/>
              </a:rPr>
              <a:t>maintains clustering metadata</a:t>
            </a: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 for the micro-partitions in a table, including:</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total number of micro-partitions that make up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number of micro-partitions containing values that overlap with each other (in a specified subset of table columns).</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depth of the overlapping micro-partitions</a:t>
            </a:r>
          </a:p>
          <a:p>
            <a:pPr lvl="1"/>
            <a:endParaRPr lang="en-US" sz="2400" kern="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a:buFont typeface="Arial" panose="020B0604020202020204" pitchFamily="34" charset="0"/>
              <a:buChar char="•"/>
            </a:pPr>
            <a:r>
              <a:rPr lang="en-US" sz="2400" kern="0" dirty="0">
                <a:solidFill>
                  <a:srgbClr val="00B0F0"/>
                </a:solidFill>
                <a:latin typeface="Helvetica Neue Light" panose="02000403000000020004" pitchFamily="2" charset="0"/>
                <a:ea typeface="Helvetica Neue Light" panose="02000403000000020004" pitchFamily="2" charset="0"/>
                <a:cs typeface="Helvetica Neue" panose="02000503000000020004" pitchFamily="2" charset="0"/>
              </a:rPr>
              <a:t>Clustering Depth </a:t>
            </a:r>
            <a:r>
              <a:rPr lang="en-US" sz="2400" kern="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average depth (1 or greater) of the overlapping micro-partitions for specified columns in a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Monitoring the clustering “health” of a large table, particularly over time as DML is performed on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Determining whether a large table would benefit from explicitly defining a clustering key</a:t>
            </a:r>
          </a:p>
          <a:p>
            <a:pPr marL="800100" lvl="1" indent="-342900">
              <a:buFont typeface="Wingdings" pitchFamily="2" charset="2"/>
              <a:buChar char="Ø"/>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08440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34D916-D73A-9C4B-8415-9D75E09201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1410809"/>
            <a:ext cx="6433782" cy="5123191"/>
          </a:xfrm>
          <a:prstGeom prst="rect">
            <a:avLst/>
          </a:prstGeom>
        </p:spPr>
      </p:pic>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8" name="Rounded Rectangular Callout 7">
            <a:extLst>
              <a:ext uri="{FF2B5EF4-FFF2-40B4-BE49-F238E27FC236}">
                <a16:creationId xmlns:a16="http://schemas.microsoft.com/office/drawing/2014/main" id="{6E301926-5A0F-AC40-BB26-4682903EA0D6}"/>
              </a:ext>
            </a:extLst>
          </p:cNvPr>
          <p:cNvSpPr/>
          <p:nvPr/>
        </p:nvSpPr>
        <p:spPr>
          <a:xfrm>
            <a:off x="6798586" y="4173698"/>
            <a:ext cx="4718909" cy="2162331"/>
          </a:xfrm>
          <a:prstGeom prst="wedgeRoundRectCallout">
            <a:avLst>
              <a:gd name="adj1" fmla="val 40409"/>
              <a:gd name="adj2" fmla="val 67732"/>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depth for a table is </a:t>
            </a:r>
            <a:r>
              <a:rPr lang="en-US" b="1" i="1" dirty="0">
                <a:solidFill>
                  <a:schemeClr val="accent2">
                    <a:lumMod val="50000"/>
                  </a:schemeClr>
                </a:solidFill>
              </a:rPr>
              <a:t>not</a:t>
            </a:r>
            <a:r>
              <a:rPr lang="en-US" dirty="0">
                <a:solidFill>
                  <a:schemeClr val="accent2">
                    <a:lumMod val="50000"/>
                  </a:schemeClr>
                </a:solidFill>
              </a:rPr>
              <a:t> an absolute or precise measure of a well clustered table</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A well clustered table performs queries quickly</a:t>
            </a:r>
          </a:p>
          <a:p>
            <a:pPr marL="285750" indent="-285750">
              <a:buFont typeface="Arial" panose="020B0604020202020204" pitchFamily="34" charset="0"/>
              <a:buChar char="•"/>
            </a:pPr>
            <a:r>
              <a:rPr lang="en-US" sz="1600" dirty="0">
                <a:solidFill>
                  <a:schemeClr val="accent2">
                    <a:lumMod val="50000"/>
                  </a:schemeClr>
                </a:solidFill>
              </a:rPr>
              <a:t>performance degrades if the table is likely no longer well-clustered</a:t>
            </a:r>
          </a:p>
        </p:txBody>
      </p:sp>
      <p:sp>
        <p:nvSpPr>
          <p:cNvPr id="11" name="Text Placeholder 8">
            <a:extLst>
              <a:ext uri="{FF2B5EF4-FFF2-40B4-BE49-F238E27FC236}">
                <a16:creationId xmlns:a16="http://schemas.microsoft.com/office/drawing/2014/main" id="{69AD0950-D8C1-3B49-9F75-7188BD0B7FFC}"/>
              </a:ext>
            </a:extLst>
          </p:cNvPr>
          <p:cNvSpPr txBox="1">
            <a:spLocks/>
          </p:cNvSpPr>
          <p:nvPr/>
        </p:nvSpPr>
        <p:spPr>
          <a:xfrm>
            <a:off x="6798586" y="1621708"/>
            <a:ext cx="5536327" cy="2162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line through shows the overlapping micro-partitions</a:t>
            </a:r>
          </a:p>
          <a:p>
            <a:endParaRPr lang="en-US" sz="2400" kern="0" dirty="0">
              <a:solidFill>
                <a:schemeClr val="tx1"/>
              </a:solidFill>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average depth shows how many overlap at any given moment</a:t>
            </a:r>
          </a:p>
        </p:txBody>
      </p:sp>
      <p:sp>
        <p:nvSpPr>
          <p:cNvPr id="19" name="Freeform 18">
            <a:extLst>
              <a:ext uri="{FF2B5EF4-FFF2-40B4-BE49-F238E27FC236}">
                <a16:creationId xmlns:a16="http://schemas.microsoft.com/office/drawing/2014/main" id="{914B1819-81AC-E34B-AE81-10BBA5238263}"/>
              </a:ext>
            </a:extLst>
          </p:cNvPr>
          <p:cNvSpPr/>
          <p:nvPr/>
        </p:nvSpPr>
        <p:spPr>
          <a:xfrm>
            <a:off x="3373395" y="1247214"/>
            <a:ext cx="3447535" cy="902862"/>
          </a:xfrm>
          <a:custGeom>
            <a:avLst/>
            <a:gdLst>
              <a:gd name="connsiteX0" fmla="*/ 3447535 w 3447535"/>
              <a:gd name="connsiteY0" fmla="*/ 556872 h 902862"/>
              <a:gd name="connsiteX1" fmla="*/ 2681416 w 3447535"/>
              <a:gd name="connsiteY1" fmla="*/ 62602 h 902862"/>
              <a:gd name="connsiteX2" fmla="*/ 877329 w 3447535"/>
              <a:gd name="connsiteY2" fmla="*/ 99672 h 902862"/>
              <a:gd name="connsiteX3" fmla="*/ 0 w 3447535"/>
              <a:gd name="connsiteY3" fmla="*/ 902862 h 902862"/>
              <a:gd name="connsiteX4" fmla="*/ 0 w 3447535"/>
              <a:gd name="connsiteY4" fmla="*/ 902862 h 90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535" h="902862">
                <a:moveTo>
                  <a:pt x="3447535" y="556872"/>
                </a:moveTo>
                <a:cubicBezTo>
                  <a:pt x="3278659" y="347837"/>
                  <a:pt x="3109784" y="138802"/>
                  <a:pt x="2681416" y="62602"/>
                </a:cubicBezTo>
                <a:cubicBezTo>
                  <a:pt x="2253048" y="-13598"/>
                  <a:pt x="1324232" y="-40371"/>
                  <a:pt x="877329" y="99672"/>
                </a:cubicBezTo>
                <a:cubicBezTo>
                  <a:pt x="430426" y="239715"/>
                  <a:pt x="0" y="902862"/>
                  <a:pt x="0" y="902862"/>
                </a:cubicBezTo>
                <a:lnTo>
                  <a:pt x="0" y="90286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55A9EF6F-6871-5A4A-B3AE-BD6521120BFB}"/>
              </a:ext>
            </a:extLst>
          </p:cNvPr>
          <p:cNvSpPr/>
          <p:nvPr/>
        </p:nvSpPr>
        <p:spPr>
          <a:xfrm>
            <a:off x="5632388" y="2499658"/>
            <a:ext cx="1163828" cy="774630"/>
          </a:xfrm>
          <a:custGeom>
            <a:avLst/>
            <a:gdLst>
              <a:gd name="connsiteX0" fmla="*/ 1163828 w 1163828"/>
              <a:gd name="connsiteY0" fmla="*/ 428893 h 774630"/>
              <a:gd name="connsiteX1" fmla="*/ 731342 w 1163828"/>
              <a:gd name="connsiteY1" fmla="*/ 762526 h 774630"/>
              <a:gd name="connsiteX2" fmla="*/ 162931 w 1163828"/>
              <a:gd name="connsiteY2" fmla="*/ 663672 h 774630"/>
              <a:gd name="connsiteX3" fmla="*/ 2293 w 1163828"/>
              <a:gd name="connsiteY3" fmla="*/ 305326 h 774630"/>
              <a:gd name="connsiteX4" fmla="*/ 249428 w 1163828"/>
              <a:gd name="connsiteY4" fmla="*/ 8764 h 774630"/>
              <a:gd name="connsiteX5" fmla="*/ 422423 w 1163828"/>
              <a:gd name="connsiteY5" fmla="*/ 107618 h 7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828" h="774630">
                <a:moveTo>
                  <a:pt x="1163828" y="428893"/>
                </a:moveTo>
                <a:cubicBezTo>
                  <a:pt x="1030993" y="576144"/>
                  <a:pt x="898158" y="723396"/>
                  <a:pt x="731342" y="762526"/>
                </a:cubicBezTo>
                <a:cubicBezTo>
                  <a:pt x="564526" y="801656"/>
                  <a:pt x="284439" y="739872"/>
                  <a:pt x="162931" y="663672"/>
                </a:cubicBezTo>
                <a:cubicBezTo>
                  <a:pt x="41423" y="587472"/>
                  <a:pt x="-12123" y="414477"/>
                  <a:pt x="2293" y="305326"/>
                </a:cubicBezTo>
                <a:cubicBezTo>
                  <a:pt x="16709" y="196175"/>
                  <a:pt x="179406" y="41715"/>
                  <a:pt x="249428" y="8764"/>
                </a:cubicBezTo>
                <a:cubicBezTo>
                  <a:pt x="319450" y="-24187"/>
                  <a:pt x="370936" y="41715"/>
                  <a:pt x="422423" y="10761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543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5449" y="1232050"/>
            <a:ext cx="11821102" cy="1188698"/>
          </a:xfrm>
        </p:spPr>
        <p:txBody>
          <a:bodyPr/>
          <a:lstStyle/>
          <a:p>
            <a:r>
              <a:rPr lang="en-US" sz="2800" b="1" dirty="0">
                <a:solidFill>
                  <a:schemeClr val="accent6">
                    <a:lumMod val="75000"/>
                  </a:schemeClr>
                </a:solidFill>
              </a:rPr>
              <a:t>Clustering Keys </a:t>
            </a:r>
            <a:r>
              <a:rPr lang="en-US" dirty="0"/>
              <a:t>can be used when DML takes place in large tables and snowflakes automatic clustering is no longer optimal</a:t>
            </a:r>
          </a:p>
          <a:p>
            <a:pPr marL="76200" indent="0">
              <a:buNone/>
            </a:pPr>
            <a:endParaRPr lang="en-US" dirty="0"/>
          </a:p>
        </p:txBody>
      </p:sp>
      <p:sp>
        <p:nvSpPr>
          <p:cNvPr id="5" name="Rounded Rectangular Callout 4">
            <a:extLst>
              <a:ext uri="{FF2B5EF4-FFF2-40B4-BE49-F238E27FC236}">
                <a16:creationId xmlns:a16="http://schemas.microsoft.com/office/drawing/2014/main" id="{FBB5C0BB-AD85-064D-83F4-DA4C3557ED66}"/>
              </a:ext>
            </a:extLst>
          </p:cNvPr>
          <p:cNvSpPr/>
          <p:nvPr/>
        </p:nvSpPr>
        <p:spPr>
          <a:xfrm>
            <a:off x="8711514" y="3383055"/>
            <a:ext cx="3295037" cy="2954655"/>
          </a:xfrm>
          <a:prstGeom prst="wedgeRoundRectCallout">
            <a:avLst>
              <a:gd name="adj1" fmla="val 35650"/>
              <a:gd name="adj2" fmla="val 5808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keys are </a:t>
            </a:r>
            <a:r>
              <a:rPr lang="en-US" b="1" i="1" dirty="0">
                <a:solidFill>
                  <a:schemeClr val="accent2">
                    <a:lumMod val="50000"/>
                  </a:schemeClr>
                </a:solidFill>
              </a:rPr>
              <a:t>not</a:t>
            </a:r>
            <a:r>
              <a:rPr lang="en-US" dirty="0">
                <a:solidFill>
                  <a:schemeClr val="accent2">
                    <a:lumMod val="50000"/>
                  </a:schemeClr>
                </a:solidFill>
              </a:rPr>
              <a:t> intended for all tables to see performance improvements</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Tables need to be &gt;1TB</a:t>
            </a:r>
          </a:p>
          <a:p>
            <a:pPr marL="285750" indent="-285750">
              <a:buFont typeface="Arial" panose="020B0604020202020204" pitchFamily="34" charset="0"/>
              <a:buChar char="•"/>
            </a:pPr>
            <a:r>
              <a:rPr lang="en-US" sz="1600" dirty="0">
                <a:solidFill>
                  <a:schemeClr val="accent2">
                    <a:lumMod val="50000"/>
                  </a:schemeClr>
                </a:solidFill>
              </a:rPr>
              <a:t>DML causes changes that affect automatic clustering</a:t>
            </a:r>
          </a:p>
          <a:p>
            <a:pPr marL="285750" indent="-285750">
              <a:buFont typeface="Arial" panose="020B0604020202020204" pitchFamily="34" charset="0"/>
              <a:buChar char="•"/>
            </a:pPr>
            <a:r>
              <a:rPr lang="en-US" sz="1600" dirty="0">
                <a:solidFill>
                  <a:schemeClr val="accent2">
                    <a:lumMod val="50000"/>
                  </a:schemeClr>
                </a:solidFill>
              </a:rPr>
              <a:t>Baseline tests should be run first before clustering is added</a:t>
            </a:r>
          </a:p>
        </p:txBody>
      </p:sp>
      <p:sp>
        <p:nvSpPr>
          <p:cNvPr id="3" name="TextBox 2">
            <a:extLst>
              <a:ext uri="{FF2B5EF4-FFF2-40B4-BE49-F238E27FC236}">
                <a16:creationId xmlns:a16="http://schemas.microsoft.com/office/drawing/2014/main" id="{168813A5-4741-7F4A-8F1C-1E6BD8FF44B6}"/>
              </a:ext>
            </a:extLst>
          </p:cNvPr>
          <p:cNvSpPr txBox="1"/>
          <p:nvPr/>
        </p:nvSpPr>
        <p:spPr>
          <a:xfrm>
            <a:off x="296561" y="2494983"/>
            <a:ext cx="8662088"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Re-inserting the data by manually sorting on key columns can fix the clustering but it can be expensive and cumbersome</a:t>
            </a: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A good practice is to identify one or more columns as clustering keys for very large tables that have DML done regularly </a:t>
            </a:r>
          </a:p>
          <a:p>
            <a:endParaRPr lang="en-US" dirty="0"/>
          </a:p>
        </p:txBody>
      </p:sp>
      <p:pic>
        <p:nvPicPr>
          <p:cNvPr id="6" name="Picture 5">
            <a:extLst>
              <a:ext uri="{FF2B5EF4-FFF2-40B4-BE49-F238E27FC236}">
                <a16:creationId xmlns:a16="http://schemas.microsoft.com/office/drawing/2014/main" id="{CAA1C8FB-7851-EB43-9F93-CE1E32FDC36C}"/>
              </a:ext>
            </a:extLst>
          </p:cNvPr>
          <p:cNvPicPr>
            <a:picLocks noChangeAspect="1"/>
          </p:cNvPicPr>
          <p:nvPr/>
        </p:nvPicPr>
        <p:blipFill>
          <a:blip r:embed="rId2"/>
          <a:stretch>
            <a:fillRect/>
          </a:stretch>
        </p:blipFill>
        <p:spPr>
          <a:xfrm>
            <a:off x="3855307" y="3185389"/>
            <a:ext cx="1054542" cy="827981"/>
          </a:xfrm>
          <a:prstGeom prst="rect">
            <a:avLst/>
          </a:prstGeom>
        </p:spPr>
      </p:pic>
      <p:pic>
        <p:nvPicPr>
          <p:cNvPr id="7" name="Picture 6">
            <a:extLst>
              <a:ext uri="{FF2B5EF4-FFF2-40B4-BE49-F238E27FC236}">
                <a16:creationId xmlns:a16="http://schemas.microsoft.com/office/drawing/2014/main" id="{6F611AD9-BC3D-434D-8E62-52CB99D7ECB5}"/>
              </a:ext>
            </a:extLst>
          </p:cNvPr>
          <p:cNvPicPr>
            <a:picLocks noChangeAspect="1"/>
          </p:cNvPicPr>
          <p:nvPr/>
        </p:nvPicPr>
        <p:blipFill>
          <a:blip r:embed="rId3"/>
          <a:stretch>
            <a:fillRect/>
          </a:stretch>
        </p:blipFill>
        <p:spPr>
          <a:xfrm>
            <a:off x="2162431" y="4971803"/>
            <a:ext cx="1132703" cy="1365907"/>
          </a:xfrm>
          <a:prstGeom prst="rect">
            <a:avLst/>
          </a:prstGeom>
        </p:spPr>
      </p:pic>
      <p:pic>
        <p:nvPicPr>
          <p:cNvPr id="11" name="Picture 10">
            <a:extLst>
              <a:ext uri="{FF2B5EF4-FFF2-40B4-BE49-F238E27FC236}">
                <a16:creationId xmlns:a16="http://schemas.microsoft.com/office/drawing/2014/main" id="{99EB3F17-C288-214B-AEB0-608300BBF6AC}"/>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3480487" y="5404260"/>
            <a:ext cx="539750" cy="933450"/>
          </a:xfrm>
          <a:prstGeom prst="rect">
            <a:avLst/>
          </a:prstGeom>
        </p:spPr>
      </p:pic>
      <p:pic>
        <p:nvPicPr>
          <p:cNvPr id="12" name="Picture 11">
            <a:extLst>
              <a:ext uri="{FF2B5EF4-FFF2-40B4-BE49-F238E27FC236}">
                <a16:creationId xmlns:a16="http://schemas.microsoft.com/office/drawing/2014/main" id="{A34237C6-C638-F040-9285-4F9089DF5F1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4038427" y="5404260"/>
            <a:ext cx="539750" cy="933450"/>
          </a:xfrm>
          <a:prstGeom prst="rect">
            <a:avLst/>
          </a:prstGeom>
        </p:spPr>
      </p:pic>
      <p:pic>
        <p:nvPicPr>
          <p:cNvPr id="13" name="Picture 12">
            <a:extLst>
              <a:ext uri="{FF2B5EF4-FFF2-40B4-BE49-F238E27FC236}">
                <a16:creationId xmlns:a16="http://schemas.microsoft.com/office/drawing/2014/main" id="{AED234F7-77F4-B245-91E7-D2E64D17988A}"/>
              </a:ext>
            </a:extLst>
          </p:cNvPr>
          <p:cNvPicPr>
            <a:picLocks noChangeAspect="1"/>
          </p:cNvPicPr>
          <p:nvPr/>
        </p:nvPicPr>
        <p:blipFill>
          <a:blip r:embed="rId8"/>
          <a:stretch>
            <a:fillRect/>
          </a:stretch>
        </p:blipFill>
        <p:spPr>
          <a:xfrm>
            <a:off x="4621254" y="5391404"/>
            <a:ext cx="539750" cy="933450"/>
          </a:xfrm>
          <a:prstGeom prst="rect">
            <a:avLst/>
          </a:prstGeom>
        </p:spPr>
      </p:pic>
      <p:pic>
        <p:nvPicPr>
          <p:cNvPr id="14" name="Picture 13">
            <a:extLst>
              <a:ext uri="{FF2B5EF4-FFF2-40B4-BE49-F238E27FC236}">
                <a16:creationId xmlns:a16="http://schemas.microsoft.com/office/drawing/2014/main" id="{B9AFDF17-655D-EA40-81F3-E7E5C6A0032E}"/>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5179194" y="5449638"/>
            <a:ext cx="539750" cy="933450"/>
          </a:xfrm>
          <a:prstGeom prst="rect">
            <a:avLst/>
          </a:prstGeom>
        </p:spPr>
      </p:pic>
      <p:pic>
        <p:nvPicPr>
          <p:cNvPr id="15" name="Picture 14">
            <a:extLst>
              <a:ext uri="{FF2B5EF4-FFF2-40B4-BE49-F238E27FC236}">
                <a16:creationId xmlns:a16="http://schemas.microsoft.com/office/drawing/2014/main" id="{A5BC6323-42D2-3D4A-AE37-15DE4A869DC1}"/>
              </a:ext>
            </a:extLst>
          </p:cNvPr>
          <p:cNvPicPr>
            <a:picLocks noChangeAspect="1"/>
          </p:cNvPicPr>
          <p:nvPr/>
        </p:nvPicPr>
        <p:blipFill>
          <a:blip r:embed="rId8"/>
          <a:stretch>
            <a:fillRect/>
          </a:stretch>
        </p:blipFill>
        <p:spPr>
          <a:xfrm>
            <a:off x="5747954" y="5391404"/>
            <a:ext cx="539750" cy="933450"/>
          </a:xfrm>
          <a:prstGeom prst="rect">
            <a:avLst/>
          </a:prstGeom>
        </p:spPr>
      </p:pic>
    </p:spTree>
    <p:extLst>
      <p:ext uri="{BB962C8B-B14F-4D97-AF65-F5344CB8AC3E}">
        <p14:creationId xmlns:p14="http://schemas.microsoft.com/office/powerpoint/2010/main" val="100588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269BA-B54A-224F-9705-E440FCEEB29F}"/>
              </a:ext>
            </a:extLst>
          </p:cNvPr>
          <p:cNvSpPr/>
          <p:nvPr/>
        </p:nvSpPr>
        <p:spPr>
          <a:xfrm>
            <a:off x="3509319" y="5029197"/>
            <a:ext cx="5671751" cy="164344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Benefits of 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6596" y="1315058"/>
            <a:ext cx="11821102" cy="1188698"/>
          </a:xfrm>
        </p:spPr>
        <p:txBody>
          <a:bodyPr/>
          <a:lstStyle/>
          <a:p>
            <a:r>
              <a:rPr lang="en-US" dirty="0"/>
              <a:t>Improved scan efficiency in queries by skipping data that does not match filtering predicates</a:t>
            </a:r>
          </a:p>
          <a:p>
            <a:pPr lvl="1">
              <a:buFont typeface="Wingdings" pitchFamily="2" charset="2"/>
              <a:buChar char="Ø"/>
            </a:pPr>
            <a:r>
              <a:rPr lang="en-US" dirty="0"/>
              <a:t>compute resources used to perform clustering consume credits</a:t>
            </a:r>
          </a:p>
          <a:p>
            <a:pPr lvl="1">
              <a:buFont typeface="Wingdings" pitchFamily="2" charset="2"/>
              <a:buChar char="Ø"/>
            </a:pPr>
            <a:r>
              <a:rPr lang="en-US" dirty="0"/>
              <a:t>Should only be used when it will benefit substantially</a:t>
            </a:r>
          </a:p>
          <a:p>
            <a:r>
              <a:rPr lang="en-US" dirty="0"/>
              <a:t>Better column compression than in tables with no clustering. This is especially true when other columns are strongly correlated with the columns that comprise the clustering key</a:t>
            </a:r>
          </a:p>
          <a:p>
            <a:r>
              <a:rPr lang="en-US" dirty="0"/>
              <a:t>After a key has been defined on a table, no additional administration is required, unless you chose to drop or modify the key</a:t>
            </a:r>
          </a:p>
          <a:p>
            <a:pPr marL="76200" indent="0">
              <a:buNone/>
            </a:pPr>
            <a:endParaRPr lang="en-US" dirty="0"/>
          </a:p>
        </p:txBody>
      </p:sp>
      <p:sp>
        <p:nvSpPr>
          <p:cNvPr id="6" name="Rectangle 5">
            <a:extLst>
              <a:ext uri="{FF2B5EF4-FFF2-40B4-BE49-F238E27FC236}">
                <a16:creationId xmlns:a16="http://schemas.microsoft.com/office/drawing/2014/main" id="{070ABC5F-E3D3-934D-88DD-09FEC717C516}"/>
              </a:ext>
            </a:extLst>
          </p:cNvPr>
          <p:cNvSpPr/>
          <p:nvPr/>
        </p:nvSpPr>
        <p:spPr>
          <a:xfrm>
            <a:off x="3707027" y="5250758"/>
            <a:ext cx="5276336" cy="1200329"/>
          </a:xfrm>
          <a:prstGeom prst="rect">
            <a:avLst/>
          </a:prstGeom>
        </p:spPr>
        <p:txBody>
          <a:bodyPr wrap="square">
            <a:spAutoFit/>
          </a:bodyPr>
          <a:lstStyle/>
          <a:p>
            <a:r>
              <a:rPr lang="en-US" dirty="0">
                <a:solidFill>
                  <a:srgbClr val="088A08"/>
                </a:solidFill>
              </a:rPr>
              <a:t>select</a:t>
            </a:r>
            <a:r>
              <a:rPr lang="en-US" dirty="0"/>
              <a:t> </a:t>
            </a:r>
            <a:r>
              <a:rPr lang="en-US" dirty="0">
                <a:solidFill>
                  <a:srgbClr val="404040"/>
                </a:solidFill>
              </a:rPr>
              <a:t>...</a:t>
            </a:r>
            <a:r>
              <a:rPr lang="en-US" dirty="0"/>
              <a:t> </a:t>
            </a:r>
          </a:p>
          <a:p>
            <a:r>
              <a:rPr lang="en-US" dirty="0">
                <a:solidFill>
                  <a:srgbClr val="088A08"/>
                </a:solidFill>
              </a:rPr>
              <a:t>from</a:t>
            </a:r>
            <a:r>
              <a:rPr lang="en-US" dirty="0"/>
              <a:t> </a:t>
            </a:r>
            <a:r>
              <a:rPr lang="en-US" dirty="0" err="1">
                <a:solidFill>
                  <a:srgbClr val="000000"/>
                </a:solidFill>
              </a:rPr>
              <a:t>my_table</a:t>
            </a:r>
            <a:r>
              <a:rPr lang="en-US" dirty="0"/>
              <a:t> </a:t>
            </a:r>
            <a:r>
              <a:rPr lang="en-US" dirty="0">
                <a:solidFill>
                  <a:srgbClr val="088A08"/>
                </a:solidFill>
              </a:rPr>
              <a:t>inner</a:t>
            </a:r>
            <a:r>
              <a:rPr lang="en-US" dirty="0"/>
              <a:t> </a:t>
            </a:r>
            <a:r>
              <a:rPr lang="en-US" dirty="0">
                <a:solidFill>
                  <a:srgbClr val="088A08"/>
                </a:solidFill>
              </a:rPr>
              <a:t>join</a:t>
            </a:r>
            <a:r>
              <a:rPr lang="en-US" dirty="0"/>
              <a:t> </a:t>
            </a:r>
            <a:r>
              <a:rPr lang="en-US" dirty="0" err="1">
                <a:solidFill>
                  <a:srgbClr val="000000"/>
                </a:solidFill>
              </a:rPr>
              <a:t>my_materialized_view</a:t>
            </a:r>
            <a:r>
              <a:rPr lang="en-US" dirty="0"/>
              <a:t> </a:t>
            </a:r>
            <a:r>
              <a:rPr lang="en-US" dirty="0">
                <a:solidFill>
                  <a:srgbClr val="088A08"/>
                </a:solidFill>
              </a:rPr>
              <a:t>on</a:t>
            </a:r>
            <a:r>
              <a:rPr lang="en-US" dirty="0"/>
              <a:t> </a:t>
            </a:r>
            <a:r>
              <a:rPr lang="en-US" dirty="0">
                <a:solidFill>
                  <a:srgbClr val="000000"/>
                </a:solidFill>
              </a:rPr>
              <a:t>my_materialized_view</a:t>
            </a:r>
            <a:r>
              <a:rPr lang="en-US" dirty="0">
                <a:solidFill>
                  <a:srgbClr val="404040"/>
                </a:solidFill>
              </a:rPr>
              <a:t>.</a:t>
            </a:r>
            <a:r>
              <a:rPr lang="en-US" dirty="0">
                <a:solidFill>
                  <a:srgbClr val="000000"/>
                </a:solidFill>
              </a:rPr>
              <a:t>col1</a:t>
            </a:r>
            <a:r>
              <a:rPr lang="en-US" dirty="0"/>
              <a:t> </a:t>
            </a:r>
            <a:r>
              <a:rPr lang="en-US" dirty="0">
                <a:solidFill>
                  <a:srgbClr val="404040"/>
                </a:solidFill>
              </a:rPr>
              <a:t>=</a:t>
            </a:r>
            <a:r>
              <a:rPr lang="en-US" dirty="0"/>
              <a:t> </a:t>
            </a:r>
            <a:r>
              <a:rPr lang="en-US" dirty="0">
                <a:solidFill>
                  <a:srgbClr val="000000"/>
                </a:solidFill>
              </a:rPr>
              <a:t>my_table</a:t>
            </a:r>
            <a:r>
              <a:rPr lang="en-US" dirty="0">
                <a:solidFill>
                  <a:srgbClr val="404040"/>
                </a:solidFill>
              </a:rPr>
              <a:t>.</a:t>
            </a:r>
            <a:r>
              <a:rPr lang="en-US" dirty="0">
                <a:solidFill>
                  <a:srgbClr val="000000"/>
                </a:solidFill>
              </a:rPr>
              <a:t>col1</a:t>
            </a:r>
            <a:r>
              <a:rPr lang="en-US" dirty="0"/>
              <a:t> </a:t>
            </a:r>
          </a:p>
          <a:p>
            <a:r>
              <a:rPr lang="en-US" dirty="0">
                <a:solidFill>
                  <a:srgbClr val="404040"/>
                </a:solidFill>
              </a:rPr>
              <a:t>...</a:t>
            </a:r>
            <a:endParaRPr lang="en-US" dirty="0"/>
          </a:p>
        </p:txBody>
      </p:sp>
      <p:pic>
        <p:nvPicPr>
          <p:cNvPr id="8" name="Picture 7">
            <a:extLst>
              <a:ext uri="{FF2B5EF4-FFF2-40B4-BE49-F238E27FC236}">
                <a16:creationId xmlns:a16="http://schemas.microsoft.com/office/drawing/2014/main" id="{247E7746-E0C8-DF46-A92A-8C0E50782749}"/>
              </a:ext>
            </a:extLst>
          </p:cNvPr>
          <p:cNvPicPr>
            <a:picLocks noChangeAspect="1"/>
          </p:cNvPicPr>
          <p:nvPr/>
        </p:nvPicPr>
        <p:blipFill>
          <a:blip r:embed="rId3"/>
          <a:stretch>
            <a:fillRect/>
          </a:stretch>
        </p:blipFill>
        <p:spPr>
          <a:xfrm>
            <a:off x="2878438" y="4831742"/>
            <a:ext cx="711200" cy="711200"/>
          </a:xfrm>
          <a:prstGeom prst="rect">
            <a:avLst/>
          </a:prstGeom>
        </p:spPr>
      </p:pic>
    </p:spTree>
    <p:extLst>
      <p:ext uri="{BB962C8B-B14F-4D97-AF65-F5344CB8AC3E}">
        <p14:creationId xmlns:p14="http://schemas.microsoft.com/office/powerpoint/2010/main" val="1627356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Clustering Strategies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5" name="Text Placeholder 4">
            <a:extLst>
              <a:ext uri="{FF2B5EF4-FFF2-40B4-BE49-F238E27FC236}">
                <a16:creationId xmlns:a16="http://schemas.microsoft.com/office/drawing/2014/main" id="{AABACE4B-79F2-B94E-854A-6BCA82DD7920}"/>
              </a:ext>
            </a:extLst>
          </p:cNvPr>
          <p:cNvSpPr>
            <a:spLocks noGrp="1"/>
          </p:cNvSpPr>
          <p:nvPr>
            <p:ph type="body" idx="1"/>
          </p:nvPr>
        </p:nvSpPr>
        <p:spPr>
          <a:xfrm>
            <a:off x="828000" y="1512000"/>
            <a:ext cx="10512000" cy="2156751"/>
          </a:xfrm>
        </p:spPr>
        <p:txBody>
          <a:bodyPr/>
          <a:lstStyle/>
          <a:p>
            <a:r>
              <a:rPr lang="en-US" dirty="0"/>
              <a:t>You can use multiple columns to create a Cluster Key</a:t>
            </a:r>
          </a:p>
          <a:p>
            <a:pPr lvl="1">
              <a:buFont typeface="Wingdings" pitchFamily="2" charset="2"/>
              <a:buChar char="Ø"/>
            </a:pPr>
            <a:r>
              <a:rPr lang="en-US" dirty="0"/>
              <a:t>More than 3-4 outweighs the benefit </a:t>
            </a:r>
          </a:p>
          <a:p>
            <a:r>
              <a:rPr lang="en-US" dirty="0"/>
              <a:t>Use columns that are used in the WHERE or JOIN fields</a:t>
            </a:r>
          </a:p>
        </p:txBody>
      </p:sp>
      <p:sp>
        <p:nvSpPr>
          <p:cNvPr id="7" name="Rectangle 6">
            <a:extLst>
              <a:ext uri="{FF2B5EF4-FFF2-40B4-BE49-F238E27FC236}">
                <a16:creationId xmlns:a16="http://schemas.microsoft.com/office/drawing/2014/main" id="{F9E21D5B-1EAE-8945-B4E0-AD94FE005902}"/>
              </a:ext>
            </a:extLst>
          </p:cNvPr>
          <p:cNvSpPr/>
          <p:nvPr/>
        </p:nvSpPr>
        <p:spPr>
          <a:xfrm>
            <a:off x="1070518" y="2942588"/>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C4861-F562-AA46-934C-36C162B93A2D}"/>
              </a:ext>
            </a:extLst>
          </p:cNvPr>
          <p:cNvSpPr/>
          <p:nvPr/>
        </p:nvSpPr>
        <p:spPr>
          <a:xfrm>
            <a:off x="1179221" y="3144247"/>
            <a:ext cx="3902926" cy="923330"/>
          </a:xfrm>
          <a:prstGeom prst="rect">
            <a:avLst/>
          </a:prstGeom>
        </p:spPr>
        <p:txBody>
          <a:bodyPr wrap="square">
            <a:spAutoFit/>
          </a:bodyPr>
          <a:lstStyle/>
          <a:p>
            <a:r>
              <a:rPr lang="en-US" dirty="0"/>
              <a:t>SELECT date …</a:t>
            </a:r>
          </a:p>
          <a:p>
            <a:r>
              <a:rPr lang="en-US" dirty="0"/>
              <a:t>FROM </a:t>
            </a:r>
            <a:r>
              <a:rPr lang="en-US" dirty="0" err="1"/>
              <a:t>my_table</a:t>
            </a:r>
            <a:endParaRPr lang="en-US" dirty="0"/>
          </a:p>
          <a:p>
            <a:r>
              <a:rPr lang="en-US" dirty="0"/>
              <a:t>WHERE </a:t>
            </a:r>
            <a:r>
              <a:rPr lang="en-US" dirty="0">
                <a:solidFill>
                  <a:srgbClr val="00B050"/>
                </a:solidFill>
              </a:rPr>
              <a:t>date</a:t>
            </a:r>
            <a:r>
              <a:rPr lang="en-US" dirty="0"/>
              <a:t> BETWEEN x AND y</a:t>
            </a:r>
          </a:p>
        </p:txBody>
      </p:sp>
      <p:sp>
        <p:nvSpPr>
          <p:cNvPr id="11" name="Rectangle 10">
            <a:extLst>
              <a:ext uri="{FF2B5EF4-FFF2-40B4-BE49-F238E27FC236}">
                <a16:creationId xmlns:a16="http://schemas.microsoft.com/office/drawing/2014/main" id="{B4B69596-AD95-484E-8C56-C3ACCD117223}"/>
              </a:ext>
            </a:extLst>
          </p:cNvPr>
          <p:cNvSpPr/>
          <p:nvPr/>
        </p:nvSpPr>
        <p:spPr>
          <a:xfrm>
            <a:off x="5939883" y="2908732"/>
            <a:ext cx="3995854"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EE3EE0-757C-E548-A89F-9D2E5211E916}"/>
              </a:ext>
            </a:extLst>
          </p:cNvPr>
          <p:cNvSpPr txBox="1"/>
          <p:nvPr/>
        </p:nvSpPr>
        <p:spPr>
          <a:xfrm>
            <a:off x="5939883" y="3110391"/>
            <a:ext cx="3867512" cy="923330"/>
          </a:xfrm>
          <a:prstGeom prst="rect">
            <a:avLst/>
          </a:prstGeom>
          <a:noFill/>
        </p:spPr>
        <p:txBody>
          <a:bodyPr wrap="square" rtlCol="0">
            <a:spAutoFit/>
          </a:bodyPr>
          <a:lstStyle/>
          <a:p>
            <a:r>
              <a:rPr lang="en-US" dirty="0"/>
              <a:t>…</a:t>
            </a:r>
          </a:p>
          <a:p>
            <a:r>
              <a:rPr lang="en-US" dirty="0"/>
              <a:t>FROM table1 JOIN table2 ON </a:t>
            </a:r>
            <a:r>
              <a:rPr lang="en-US" dirty="0">
                <a:solidFill>
                  <a:srgbClr val="00B050"/>
                </a:solidFill>
              </a:rPr>
              <a:t>table2.column_A </a:t>
            </a:r>
            <a:r>
              <a:rPr lang="en-US" dirty="0"/>
              <a:t>= </a:t>
            </a:r>
            <a:r>
              <a:rPr lang="en-US" dirty="0">
                <a:solidFill>
                  <a:srgbClr val="00B050"/>
                </a:solidFill>
              </a:rPr>
              <a:t>table1.column_B</a:t>
            </a:r>
          </a:p>
        </p:txBody>
      </p:sp>
      <p:pic>
        <p:nvPicPr>
          <p:cNvPr id="12" name="Picture 11">
            <a:extLst>
              <a:ext uri="{FF2B5EF4-FFF2-40B4-BE49-F238E27FC236}">
                <a16:creationId xmlns:a16="http://schemas.microsoft.com/office/drawing/2014/main" id="{7FC28A8D-6938-8545-AA1D-DE6F0DD2BF1F}"/>
              </a:ext>
            </a:extLst>
          </p:cNvPr>
          <p:cNvPicPr>
            <a:picLocks noChangeAspect="1"/>
          </p:cNvPicPr>
          <p:nvPr/>
        </p:nvPicPr>
        <p:blipFill>
          <a:blip r:embed="rId3"/>
          <a:stretch>
            <a:fillRect/>
          </a:stretch>
        </p:blipFill>
        <p:spPr>
          <a:xfrm>
            <a:off x="536186" y="2864297"/>
            <a:ext cx="711200" cy="658302"/>
          </a:xfrm>
          <a:prstGeom prst="rect">
            <a:avLst/>
          </a:prstGeom>
        </p:spPr>
      </p:pic>
      <p:pic>
        <p:nvPicPr>
          <p:cNvPr id="13" name="Picture 12">
            <a:extLst>
              <a:ext uri="{FF2B5EF4-FFF2-40B4-BE49-F238E27FC236}">
                <a16:creationId xmlns:a16="http://schemas.microsoft.com/office/drawing/2014/main" id="{2BFA50E5-2DD2-5240-A6F4-1553F148DA0A}"/>
              </a:ext>
            </a:extLst>
          </p:cNvPr>
          <p:cNvPicPr>
            <a:picLocks noChangeAspect="1"/>
          </p:cNvPicPr>
          <p:nvPr/>
        </p:nvPicPr>
        <p:blipFill>
          <a:blip r:embed="rId3"/>
          <a:stretch>
            <a:fillRect/>
          </a:stretch>
        </p:blipFill>
        <p:spPr>
          <a:xfrm>
            <a:off x="5370244" y="2851406"/>
            <a:ext cx="711200" cy="658302"/>
          </a:xfrm>
          <a:prstGeom prst="rect">
            <a:avLst/>
          </a:prstGeom>
        </p:spPr>
      </p:pic>
      <p:sp>
        <p:nvSpPr>
          <p:cNvPr id="14" name="Text Placeholder 4">
            <a:extLst>
              <a:ext uri="{FF2B5EF4-FFF2-40B4-BE49-F238E27FC236}">
                <a16:creationId xmlns:a16="http://schemas.microsoft.com/office/drawing/2014/main" id="{AFADE2AB-EA4E-EB49-821F-EC623341C47E}"/>
              </a:ext>
            </a:extLst>
          </p:cNvPr>
          <p:cNvSpPr txBox="1">
            <a:spLocks/>
          </p:cNvSpPr>
          <p:nvPr/>
        </p:nvSpPr>
        <p:spPr>
          <a:xfrm>
            <a:off x="840000" y="4214997"/>
            <a:ext cx="10512000" cy="2156751"/>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Pick columns with high enough cardinality that enables effective pruning</a:t>
            </a:r>
          </a:p>
          <a:p>
            <a:pPr lvl="1">
              <a:buFont typeface="Wingdings" pitchFamily="2" charset="2"/>
              <a:buChar char="Ø"/>
            </a:pPr>
            <a:r>
              <a:rPr lang="en-US" kern="0" dirty="0"/>
              <a:t>Low cardinality – male or female</a:t>
            </a:r>
          </a:p>
          <a:p>
            <a:pPr lvl="1">
              <a:buFont typeface="Wingdings" pitchFamily="2" charset="2"/>
              <a:buChar char="Ø"/>
            </a:pPr>
            <a:r>
              <a:rPr lang="en-US" kern="0" dirty="0"/>
              <a:t>Too high cardinality – user id </a:t>
            </a:r>
          </a:p>
          <a:p>
            <a:pPr lvl="1">
              <a:buFont typeface="Wingdings" pitchFamily="2" charset="2"/>
              <a:buChar char="Ø"/>
            </a:pPr>
            <a:r>
              <a:rPr lang="en-US" kern="0" dirty="0"/>
              <a:t>Just right – product group </a:t>
            </a:r>
          </a:p>
        </p:txBody>
      </p:sp>
      <p:pic>
        <p:nvPicPr>
          <p:cNvPr id="15" name="Picture 14">
            <a:extLst>
              <a:ext uri="{FF2B5EF4-FFF2-40B4-BE49-F238E27FC236}">
                <a16:creationId xmlns:a16="http://schemas.microsoft.com/office/drawing/2014/main" id="{EB481721-168C-A64D-94CE-8B19A48194AA}"/>
              </a:ext>
            </a:extLst>
          </p:cNvPr>
          <p:cNvPicPr>
            <a:picLocks noChangeAspect="1"/>
          </p:cNvPicPr>
          <p:nvPr/>
        </p:nvPicPr>
        <p:blipFill>
          <a:blip r:embed="rId4"/>
          <a:stretch>
            <a:fillRect/>
          </a:stretch>
        </p:blipFill>
        <p:spPr>
          <a:xfrm>
            <a:off x="8158526" y="5017767"/>
            <a:ext cx="2524341" cy="1633931"/>
          </a:xfrm>
          <a:prstGeom prst="rect">
            <a:avLst/>
          </a:prstGeom>
        </p:spPr>
      </p:pic>
    </p:spTree>
    <p:extLst>
      <p:ext uri="{BB962C8B-B14F-4D97-AF65-F5344CB8AC3E}">
        <p14:creationId xmlns:p14="http://schemas.microsoft.com/office/powerpoint/2010/main" val="226689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4a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366612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116161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C1FD-613D-1E40-8BFC-5EA8DEDE2150}"/>
              </a:ext>
            </a:extLst>
          </p:cNvPr>
          <p:cNvSpPr>
            <a:spLocks noGrp="1"/>
          </p:cNvSpPr>
          <p:nvPr>
            <p:ph type="title"/>
          </p:nvPr>
        </p:nvSpPr>
        <p:spPr/>
        <p:txBody>
          <a:bodyPr/>
          <a:lstStyle/>
          <a:p>
            <a:r>
              <a:rPr lang="en-US" dirty="0"/>
              <a:t>Snowflake Data Warehouse</a:t>
            </a:r>
          </a:p>
        </p:txBody>
      </p:sp>
      <p:sp>
        <p:nvSpPr>
          <p:cNvPr id="4" name="Slide Number Placeholder 3">
            <a:extLst>
              <a:ext uri="{FF2B5EF4-FFF2-40B4-BE49-F238E27FC236}">
                <a16:creationId xmlns:a16="http://schemas.microsoft.com/office/drawing/2014/main" id="{154C42A7-84E9-A848-8AB9-B0D997DDE5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150EB5BF-6186-AD43-8EB3-1D51755590DB}"/>
              </a:ext>
            </a:extLst>
          </p:cNvPr>
          <p:cNvSpPr/>
          <p:nvPr/>
        </p:nvSpPr>
        <p:spPr>
          <a:xfrm>
            <a:off x="1182757" y="1324814"/>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9E19C6-8936-3042-AD49-15314FD90C64}"/>
              </a:ext>
            </a:extLst>
          </p:cNvPr>
          <p:cNvSpPr/>
          <p:nvPr/>
        </p:nvSpPr>
        <p:spPr>
          <a:xfrm>
            <a:off x="1182757" y="2987961"/>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A122F3-F889-424E-8151-7E6F04157758}"/>
              </a:ext>
            </a:extLst>
          </p:cNvPr>
          <p:cNvSpPr/>
          <p:nvPr/>
        </p:nvSpPr>
        <p:spPr>
          <a:xfrm>
            <a:off x="1182757" y="4651108"/>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E92E90-1B3B-A04C-A57E-7892238E4B26}"/>
              </a:ext>
            </a:extLst>
          </p:cNvPr>
          <p:cNvSpPr txBox="1"/>
          <p:nvPr/>
        </p:nvSpPr>
        <p:spPr>
          <a:xfrm>
            <a:off x="1182757" y="1786840"/>
            <a:ext cx="1172817" cy="584775"/>
          </a:xfrm>
          <a:prstGeom prst="rect">
            <a:avLst/>
          </a:prstGeom>
          <a:noFill/>
        </p:spPr>
        <p:txBody>
          <a:bodyPr wrap="square" rtlCol="0">
            <a:spAutoFit/>
          </a:bodyPr>
          <a:lstStyle/>
          <a:p>
            <a:r>
              <a:rPr lang="en-US" sz="1600" dirty="0"/>
              <a:t>Cloud </a:t>
            </a:r>
          </a:p>
          <a:p>
            <a:r>
              <a:rPr lang="en-US" sz="1600" dirty="0"/>
              <a:t>Services</a:t>
            </a:r>
          </a:p>
        </p:txBody>
      </p:sp>
      <p:sp>
        <p:nvSpPr>
          <p:cNvPr id="9" name="TextBox 8">
            <a:extLst>
              <a:ext uri="{FF2B5EF4-FFF2-40B4-BE49-F238E27FC236}">
                <a16:creationId xmlns:a16="http://schemas.microsoft.com/office/drawing/2014/main" id="{E17F92AA-86B2-3C43-A5FA-3027C4CF416E}"/>
              </a:ext>
            </a:extLst>
          </p:cNvPr>
          <p:cNvSpPr txBox="1"/>
          <p:nvPr/>
        </p:nvSpPr>
        <p:spPr>
          <a:xfrm>
            <a:off x="1182757" y="3449986"/>
            <a:ext cx="1421295" cy="584775"/>
          </a:xfrm>
          <a:prstGeom prst="rect">
            <a:avLst/>
          </a:prstGeom>
          <a:noFill/>
        </p:spPr>
        <p:txBody>
          <a:bodyPr wrap="square" rtlCol="0">
            <a:spAutoFit/>
          </a:bodyPr>
          <a:lstStyle/>
          <a:p>
            <a:r>
              <a:rPr lang="en-US" sz="1600" dirty="0"/>
              <a:t>Query </a:t>
            </a:r>
          </a:p>
          <a:p>
            <a:r>
              <a:rPr lang="en-US" sz="1600" dirty="0"/>
              <a:t>Processing</a:t>
            </a:r>
          </a:p>
        </p:txBody>
      </p:sp>
      <p:sp>
        <p:nvSpPr>
          <p:cNvPr id="10" name="TextBox 9">
            <a:extLst>
              <a:ext uri="{FF2B5EF4-FFF2-40B4-BE49-F238E27FC236}">
                <a16:creationId xmlns:a16="http://schemas.microsoft.com/office/drawing/2014/main" id="{468F9ED6-52D4-1047-96CB-7C595FB45912}"/>
              </a:ext>
            </a:extLst>
          </p:cNvPr>
          <p:cNvSpPr txBox="1"/>
          <p:nvPr/>
        </p:nvSpPr>
        <p:spPr>
          <a:xfrm>
            <a:off x="1182757" y="5143911"/>
            <a:ext cx="1421295" cy="584775"/>
          </a:xfrm>
          <a:prstGeom prst="rect">
            <a:avLst/>
          </a:prstGeom>
          <a:noFill/>
        </p:spPr>
        <p:txBody>
          <a:bodyPr wrap="square" rtlCol="0">
            <a:spAutoFit/>
          </a:bodyPr>
          <a:lstStyle/>
          <a:p>
            <a:r>
              <a:rPr lang="en-US" sz="1600" dirty="0"/>
              <a:t>Database </a:t>
            </a:r>
          </a:p>
          <a:p>
            <a:r>
              <a:rPr lang="en-US" sz="1600" dirty="0"/>
              <a:t>Storage</a:t>
            </a:r>
          </a:p>
        </p:txBody>
      </p:sp>
      <p:sp>
        <p:nvSpPr>
          <p:cNvPr id="11" name="Cube 10">
            <a:extLst>
              <a:ext uri="{FF2B5EF4-FFF2-40B4-BE49-F238E27FC236}">
                <a16:creationId xmlns:a16="http://schemas.microsoft.com/office/drawing/2014/main" id="{6079E724-14D4-4348-BF7D-89C2BD666F36}"/>
              </a:ext>
            </a:extLst>
          </p:cNvPr>
          <p:cNvSpPr/>
          <p:nvPr/>
        </p:nvSpPr>
        <p:spPr>
          <a:xfrm>
            <a:off x="2463728" y="1416966"/>
            <a:ext cx="4536840" cy="490492"/>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Authentication and Access Control</a:t>
            </a:r>
          </a:p>
        </p:txBody>
      </p:sp>
      <p:sp>
        <p:nvSpPr>
          <p:cNvPr id="12" name="Cube 11">
            <a:extLst>
              <a:ext uri="{FF2B5EF4-FFF2-40B4-BE49-F238E27FC236}">
                <a16:creationId xmlns:a16="http://schemas.microsoft.com/office/drawing/2014/main" id="{95C96AD9-7D7C-E84F-AC9F-308225AAB380}"/>
              </a:ext>
            </a:extLst>
          </p:cNvPr>
          <p:cNvSpPr/>
          <p:nvPr/>
        </p:nvSpPr>
        <p:spPr>
          <a:xfrm>
            <a:off x="2463728" y="1999610"/>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Infrastructure Manager</a:t>
            </a:r>
          </a:p>
        </p:txBody>
      </p:sp>
      <p:sp>
        <p:nvSpPr>
          <p:cNvPr id="13" name="Cube 12">
            <a:extLst>
              <a:ext uri="{FF2B5EF4-FFF2-40B4-BE49-F238E27FC236}">
                <a16:creationId xmlns:a16="http://schemas.microsoft.com/office/drawing/2014/main" id="{A6921F28-AA78-5245-8D28-115C08D0A6CC}"/>
              </a:ext>
            </a:extLst>
          </p:cNvPr>
          <p:cNvSpPr/>
          <p:nvPr/>
        </p:nvSpPr>
        <p:spPr>
          <a:xfrm>
            <a:off x="3622544" y="1999609"/>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Optimizer</a:t>
            </a:r>
          </a:p>
        </p:txBody>
      </p:sp>
      <p:sp>
        <p:nvSpPr>
          <p:cNvPr id="14" name="Cube 13">
            <a:extLst>
              <a:ext uri="{FF2B5EF4-FFF2-40B4-BE49-F238E27FC236}">
                <a16:creationId xmlns:a16="http://schemas.microsoft.com/office/drawing/2014/main" id="{616F1060-39F5-2348-9A8C-FE6BF7B906B0}"/>
              </a:ext>
            </a:extLst>
          </p:cNvPr>
          <p:cNvSpPr/>
          <p:nvPr/>
        </p:nvSpPr>
        <p:spPr>
          <a:xfrm>
            <a:off x="4781360" y="1999608"/>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Transaction Manager</a:t>
            </a:r>
          </a:p>
        </p:txBody>
      </p:sp>
      <p:sp>
        <p:nvSpPr>
          <p:cNvPr id="15" name="Cube 14">
            <a:extLst>
              <a:ext uri="{FF2B5EF4-FFF2-40B4-BE49-F238E27FC236}">
                <a16:creationId xmlns:a16="http://schemas.microsoft.com/office/drawing/2014/main" id="{6B4BB63B-A5AE-504D-A85E-2419AD045C52}"/>
              </a:ext>
            </a:extLst>
          </p:cNvPr>
          <p:cNvSpPr/>
          <p:nvPr/>
        </p:nvSpPr>
        <p:spPr>
          <a:xfrm>
            <a:off x="5940176" y="2014533"/>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a:t>
            </a:r>
          </a:p>
        </p:txBody>
      </p:sp>
      <p:sp>
        <p:nvSpPr>
          <p:cNvPr id="17" name="Cube 16">
            <a:extLst>
              <a:ext uri="{FF2B5EF4-FFF2-40B4-BE49-F238E27FC236}">
                <a16:creationId xmlns:a16="http://schemas.microsoft.com/office/drawing/2014/main" id="{34BC3D67-EA7F-8A41-8905-6F79AE9D5F09}"/>
              </a:ext>
            </a:extLst>
          </p:cNvPr>
          <p:cNvSpPr/>
          <p:nvPr/>
        </p:nvSpPr>
        <p:spPr>
          <a:xfrm>
            <a:off x="2703869" y="3087876"/>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1" name="Picture 20">
            <a:extLst>
              <a:ext uri="{FF2B5EF4-FFF2-40B4-BE49-F238E27FC236}">
                <a16:creationId xmlns:a16="http://schemas.microsoft.com/office/drawing/2014/main" id="{951E751B-C562-BE46-8C89-91074C285B60}"/>
              </a:ext>
            </a:extLst>
          </p:cNvPr>
          <p:cNvPicPr>
            <a:picLocks noChangeAspect="1"/>
          </p:cNvPicPr>
          <p:nvPr/>
        </p:nvPicPr>
        <p:blipFill>
          <a:blip r:embed="rId2">
            <a:duotone>
              <a:schemeClr val="accent2">
                <a:shade val="45000"/>
                <a:satMod val="135000"/>
              </a:schemeClr>
              <a:prstClr val="white"/>
            </a:duotone>
          </a:blip>
          <a:stretch>
            <a:fillRect/>
          </a:stretch>
        </p:blipFill>
        <p:spPr>
          <a:xfrm rot="12075328" flipH="1">
            <a:off x="2920755" y="3533030"/>
            <a:ext cx="685595" cy="462072"/>
          </a:xfrm>
          <a:prstGeom prst="rect">
            <a:avLst/>
          </a:prstGeom>
        </p:spPr>
      </p:pic>
      <p:sp>
        <p:nvSpPr>
          <p:cNvPr id="22" name="Cube 21">
            <a:extLst>
              <a:ext uri="{FF2B5EF4-FFF2-40B4-BE49-F238E27FC236}">
                <a16:creationId xmlns:a16="http://schemas.microsoft.com/office/drawing/2014/main" id="{9DF0B4FE-50A2-2946-8655-244590DE2B8D}"/>
              </a:ext>
            </a:extLst>
          </p:cNvPr>
          <p:cNvSpPr/>
          <p:nvPr/>
        </p:nvSpPr>
        <p:spPr>
          <a:xfrm>
            <a:off x="4180837" y="3087875"/>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sp>
        <p:nvSpPr>
          <p:cNvPr id="23" name="Cube 22">
            <a:extLst>
              <a:ext uri="{FF2B5EF4-FFF2-40B4-BE49-F238E27FC236}">
                <a16:creationId xmlns:a16="http://schemas.microsoft.com/office/drawing/2014/main" id="{E660F2C4-3041-3648-BDF7-605333292FDB}"/>
              </a:ext>
            </a:extLst>
          </p:cNvPr>
          <p:cNvSpPr/>
          <p:nvPr/>
        </p:nvSpPr>
        <p:spPr>
          <a:xfrm>
            <a:off x="5695760" y="3087874"/>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4" name="Picture 23">
            <a:extLst>
              <a:ext uri="{FF2B5EF4-FFF2-40B4-BE49-F238E27FC236}">
                <a16:creationId xmlns:a16="http://schemas.microsoft.com/office/drawing/2014/main" id="{D86CC640-81E8-714C-AE17-451D5E56BA97}"/>
              </a:ext>
            </a:extLst>
          </p:cNvPr>
          <p:cNvPicPr>
            <a:picLocks noChangeAspect="1"/>
          </p:cNvPicPr>
          <p:nvPr/>
        </p:nvPicPr>
        <p:blipFill>
          <a:blip r:embed="rId2">
            <a:duotone>
              <a:schemeClr val="accent2">
                <a:shade val="45000"/>
                <a:satMod val="135000"/>
              </a:schemeClr>
              <a:prstClr val="white"/>
            </a:duotone>
          </a:blip>
          <a:stretch>
            <a:fillRect/>
          </a:stretch>
        </p:blipFill>
        <p:spPr>
          <a:xfrm rot="12075328" flipH="1">
            <a:off x="5846665" y="3542116"/>
            <a:ext cx="685595" cy="462072"/>
          </a:xfrm>
          <a:prstGeom prst="rect">
            <a:avLst/>
          </a:prstGeom>
        </p:spPr>
      </p:pic>
      <p:pic>
        <p:nvPicPr>
          <p:cNvPr id="25" name="Picture 24">
            <a:extLst>
              <a:ext uri="{FF2B5EF4-FFF2-40B4-BE49-F238E27FC236}">
                <a16:creationId xmlns:a16="http://schemas.microsoft.com/office/drawing/2014/main" id="{32D8094B-CE0B-E648-9561-E561BDD7B047}"/>
              </a:ext>
            </a:extLst>
          </p:cNvPr>
          <p:cNvPicPr>
            <a:picLocks noChangeAspect="1"/>
          </p:cNvPicPr>
          <p:nvPr/>
        </p:nvPicPr>
        <p:blipFill>
          <a:blip r:embed="rId2">
            <a:duotone>
              <a:schemeClr val="accent2">
                <a:shade val="45000"/>
                <a:satMod val="135000"/>
              </a:schemeClr>
              <a:prstClr val="white"/>
            </a:duotone>
          </a:blip>
          <a:stretch>
            <a:fillRect/>
          </a:stretch>
        </p:blipFill>
        <p:spPr>
          <a:xfrm rot="12075328" flipH="1">
            <a:off x="4389351" y="3533030"/>
            <a:ext cx="685595" cy="462072"/>
          </a:xfrm>
          <a:prstGeom prst="rect">
            <a:avLst/>
          </a:prstGeom>
        </p:spPr>
      </p:pic>
      <p:sp>
        <p:nvSpPr>
          <p:cNvPr id="26" name="Can 25">
            <a:extLst>
              <a:ext uri="{FF2B5EF4-FFF2-40B4-BE49-F238E27FC236}">
                <a16:creationId xmlns:a16="http://schemas.microsoft.com/office/drawing/2014/main" id="{E88C4EA4-59D7-0844-9F84-B8CFD422E987}"/>
              </a:ext>
            </a:extLst>
          </p:cNvPr>
          <p:cNvSpPr/>
          <p:nvPr/>
        </p:nvSpPr>
        <p:spPr>
          <a:xfrm>
            <a:off x="2703869"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431D71C-BFC8-5F41-9388-A980A3E9BC0F}"/>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2661969" y="4839224"/>
            <a:ext cx="891311" cy="1246944"/>
          </a:xfrm>
          <a:prstGeom prst="rect">
            <a:avLst/>
          </a:prstGeom>
        </p:spPr>
      </p:pic>
      <p:sp>
        <p:nvSpPr>
          <p:cNvPr id="40" name="Can 39">
            <a:extLst>
              <a:ext uri="{FF2B5EF4-FFF2-40B4-BE49-F238E27FC236}">
                <a16:creationId xmlns:a16="http://schemas.microsoft.com/office/drawing/2014/main" id="{098E2C3F-240F-8B46-A470-BD12BCF339CF}"/>
              </a:ext>
            </a:extLst>
          </p:cNvPr>
          <p:cNvSpPr/>
          <p:nvPr/>
        </p:nvSpPr>
        <p:spPr>
          <a:xfrm>
            <a:off x="3849327"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7C3E329-82CD-AC46-BB38-0212529C04C2}"/>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5">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3807427" y="4839224"/>
            <a:ext cx="891311" cy="1246944"/>
          </a:xfrm>
          <a:prstGeom prst="rect">
            <a:avLst/>
          </a:prstGeom>
        </p:spPr>
      </p:pic>
      <p:sp>
        <p:nvSpPr>
          <p:cNvPr id="42" name="Can 41">
            <a:extLst>
              <a:ext uri="{FF2B5EF4-FFF2-40B4-BE49-F238E27FC236}">
                <a16:creationId xmlns:a16="http://schemas.microsoft.com/office/drawing/2014/main" id="{82278042-24F2-3849-AB5A-1EC23AE1C69F}"/>
              </a:ext>
            </a:extLst>
          </p:cNvPr>
          <p:cNvSpPr/>
          <p:nvPr/>
        </p:nvSpPr>
        <p:spPr>
          <a:xfrm>
            <a:off x="4994785"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8798C24-4464-D444-B668-7D8077E2F901}"/>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6">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4952885" y="4839224"/>
            <a:ext cx="891311" cy="1246944"/>
          </a:xfrm>
          <a:prstGeom prst="rect">
            <a:avLst/>
          </a:prstGeom>
        </p:spPr>
      </p:pic>
      <p:sp>
        <p:nvSpPr>
          <p:cNvPr id="44" name="Can 43">
            <a:extLst>
              <a:ext uri="{FF2B5EF4-FFF2-40B4-BE49-F238E27FC236}">
                <a16:creationId xmlns:a16="http://schemas.microsoft.com/office/drawing/2014/main" id="{189ADCFC-3EE0-584D-8533-517124FFEB1E}"/>
              </a:ext>
            </a:extLst>
          </p:cNvPr>
          <p:cNvSpPr/>
          <p:nvPr/>
        </p:nvSpPr>
        <p:spPr>
          <a:xfrm>
            <a:off x="6140141"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242753-0F77-3A41-BCE9-B15EC4699C7B}"/>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7">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6098241" y="4839224"/>
            <a:ext cx="891311" cy="1246944"/>
          </a:xfrm>
          <a:prstGeom prst="rect">
            <a:avLst/>
          </a:prstGeom>
        </p:spPr>
      </p:pic>
    </p:spTree>
    <p:extLst>
      <p:ext uri="{BB962C8B-B14F-4D97-AF65-F5344CB8AC3E}">
        <p14:creationId xmlns:p14="http://schemas.microsoft.com/office/powerpoint/2010/main" val="242449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Views vs Secure views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8856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Efficient Querying in Snowflake</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814725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860828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049887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923214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Windowed functions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2459212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Querying staged files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25165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Hierarchical data</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3834658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2924296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r>
              <a:rPr lang="en-US" dirty="0"/>
              <a:t>Circle back </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1835040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67425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Sequences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2885101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132776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244722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1257" y="1518362"/>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308268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2"/>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3"/>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2040152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2"/>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142373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pPr marL="76200" indent="0">
              <a:buNone/>
            </a:pPr>
            <a:r>
              <a:rPr lang="en-US" b="1" dirty="0"/>
              <a:t>Static partitioning </a:t>
            </a:r>
            <a:r>
              <a:rPr lang="en-US" dirty="0"/>
              <a:t>- is used when the values for partition columns are known when loading data</a:t>
            </a:r>
          </a:p>
          <a:p>
            <a:r>
              <a:rPr lang="en-US" dirty="0"/>
              <a:t>Benefits</a:t>
            </a:r>
          </a:p>
          <a:p>
            <a:pPr lvl="1">
              <a:buFont typeface="Wingdings" pitchFamily="2" charset="2"/>
              <a:buChar char="Ø"/>
            </a:pPr>
            <a:r>
              <a:rPr lang="en-US" dirty="0"/>
              <a:t>Works with data that is already known </a:t>
            </a:r>
          </a:p>
          <a:p>
            <a:pPr lvl="1">
              <a:buFont typeface="Wingdings" pitchFamily="2" charset="2"/>
              <a:buChar char="Ø"/>
            </a:pPr>
            <a:r>
              <a:rPr lang="en-US" dirty="0"/>
              <a:t>Achieves acceptable performance and enables better scaling</a:t>
            </a:r>
          </a:p>
          <a:p>
            <a:pPr marL="546100" lvl="1" indent="0">
              <a:buNone/>
            </a:pPr>
            <a:endParaRPr lang="en-US" dirty="0"/>
          </a:p>
          <a:p>
            <a:r>
              <a:rPr lang="en-US" dirty="0"/>
              <a:t>Limitations</a:t>
            </a:r>
          </a:p>
          <a:p>
            <a:pPr lvl="1">
              <a:buFont typeface="Wingdings" pitchFamily="2" charset="2"/>
              <a:buChar char="Ø"/>
            </a:pPr>
            <a:r>
              <a:rPr lang="en-US" dirty="0"/>
              <a:t>High maintenance cost to make changes</a:t>
            </a:r>
          </a:p>
          <a:p>
            <a:pPr lvl="1">
              <a:buFont typeface="Wingdings" pitchFamily="2" charset="2"/>
              <a:buChar char="Ø"/>
            </a:pPr>
            <a:r>
              <a:rPr lang="en-US" dirty="0"/>
              <a:t>Data skew if partitions are not set up well</a:t>
            </a:r>
          </a:p>
          <a:p>
            <a:pPr lvl="1">
              <a:buFont typeface="Wingdings" pitchFamily="2" charset="2"/>
              <a:buChar char="Ø"/>
            </a:pPr>
            <a:r>
              <a:rPr lang="en-US" dirty="0"/>
              <a:t>Disproportionately-sized partitions happen</a:t>
            </a:r>
          </a:p>
        </p:txBody>
      </p:sp>
      <p:pic>
        <p:nvPicPr>
          <p:cNvPr id="5" name="Picture 4">
            <a:extLst>
              <a:ext uri="{FF2B5EF4-FFF2-40B4-BE49-F238E27FC236}">
                <a16:creationId xmlns:a16="http://schemas.microsoft.com/office/drawing/2014/main" id="{58FF3FE5-7D7D-6040-B6B0-1840D0F22070}"/>
              </a:ext>
            </a:extLst>
          </p:cNvPr>
          <p:cNvPicPr>
            <a:picLocks noChangeAspect="1"/>
          </p:cNvPicPr>
          <p:nvPr/>
        </p:nvPicPr>
        <p:blipFill>
          <a:blip r:embed="rId2"/>
          <a:stretch>
            <a:fillRect/>
          </a:stretch>
        </p:blipFill>
        <p:spPr>
          <a:xfrm rot="10577547">
            <a:off x="4386216" y="3594879"/>
            <a:ext cx="1059041" cy="821883"/>
          </a:xfrm>
          <a:prstGeom prst="rect">
            <a:avLst/>
          </a:prstGeom>
        </p:spPr>
      </p:pic>
      <p:pic>
        <p:nvPicPr>
          <p:cNvPr id="6" name="Picture 5">
            <a:extLst>
              <a:ext uri="{FF2B5EF4-FFF2-40B4-BE49-F238E27FC236}">
                <a16:creationId xmlns:a16="http://schemas.microsoft.com/office/drawing/2014/main" id="{62AB9A97-A10E-3046-A74F-1AADD72DF860}"/>
              </a:ext>
            </a:extLst>
          </p:cNvPr>
          <p:cNvPicPr>
            <a:picLocks noChangeAspect="1"/>
          </p:cNvPicPr>
          <p:nvPr/>
        </p:nvPicPr>
        <p:blipFill>
          <a:blip r:embed="rId3"/>
          <a:stretch>
            <a:fillRect/>
          </a:stretch>
        </p:blipFill>
        <p:spPr>
          <a:xfrm>
            <a:off x="6964577" y="5256971"/>
            <a:ext cx="2445337" cy="1214979"/>
          </a:xfrm>
          <a:prstGeom prst="rect">
            <a:avLst/>
          </a:prstGeom>
        </p:spPr>
      </p:pic>
    </p:spTree>
    <p:extLst>
      <p:ext uri="{BB962C8B-B14F-4D97-AF65-F5344CB8AC3E}">
        <p14:creationId xmlns:p14="http://schemas.microsoft.com/office/powerpoint/2010/main" val="392654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28000" y="1512000"/>
            <a:ext cx="11017636" cy="3253964"/>
          </a:xfrm>
        </p:spPr>
        <p:txBody>
          <a:bodyPr/>
          <a:lstStyle/>
          <a:p>
            <a:pPr marL="76200" indent="0">
              <a:buNone/>
            </a:pPr>
            <a:r>
              <a:rPr lang="en-US" b="1" dirty="0"/>
              <a:t>Micro partitioning </a:t>
            </a:r>
            <a:r>
              <a:rPr lang="en-US" dirty="0"/>
              <a:t>– same value as static partitioning but removes the limitations</a:t>
            </a:r>
          </a:p>
          <a:p>
            <a:pPr lvl="1">
              <a:buFont typeface="Wingdings" pitchFamily="2" charset="2"/>
              <a:buChar char="Ø"/>
            </a:pPr>
            <a:r>
              <a:rPr lang="en-US" dirty="0"/>
              <a:t>All data is Snowflake</a:t>
            </a:r>
            <a:r>
              <a:rPr lang="en-US" sz="2400" b="1" dirty="0"/>
              <a:t> </a:t>
            </a:r>
            <a:r>
              <a:rPr lang="en-US" sz="2400" b="1" dirty="0">
                <a:solidFill>
                  <a:schemeClr val="accent6">
                    <a:lumMod val="75000"/>
                  </a:schemeClr>
                </a:solidFill>
              </a:rPr>
              <a:t>automatically</a:t>
            </a:r>
            <a:r>
              <a:rPr lang="en-US" sz="2400" b="1" dirty="0"/>
              <a:t> </a:t>
            </a:r>
            <a:r>
              <a:rPr lang="en-US" dirty="0"/>
              <a:t>divided into micro-partitions</a:t>
            </a:r>
          </a:p>
          <a:p>
            <a:pPr lvl="1">
              <a:buFont typeface="Wingdings" pitchFamily="2" charset="2"/>
              <a:buChar char="Ø"/>
            </a:pPr>
            <a:r>
              <a:rPr lang="en-US" dirty="0"/>
              <a:t>Each micro-partition contains 50 MB – 500 MB of uncompressed data</a:t>
            </a:r>
          </a:p>
          <a:p>
            <a:pPr marL="1028700" lvl="2" indent="0">
              <a:buNone/>
            </a:pPr>
            <a:r>
              <a:rPr lang="en-US" dirty="0"/>
              <a:t>(size is actually smaller since data is always stored compressed)</a:t>
            </a:r>
          </a:p>
          <a:p>
            <a:pPr lvl="1">
              <a:buFont typeface="Wingdings" pitchFamily="2" charset="2"/>
              <a:buChar char="Ø"/>
            </a:pPr>
            <a:r>
              <a:rPr lang="en-US" dirty="0"/>
              <a:t>Groups of rows are mapped to individual micro-partitions and organized in columnar fashion</a:t>
            </a:r>
          </a:p>
          <a:p>
            <a:pPr lvl="1">
              <a:buFont typeface="Wingdings" pitchFamily="2" charset="2"/>
              <a:buChar char="Ø"/>
            </a:pPr>
            <a:r>
              <a:rPr lang="en-US" dirty="0"/>
              <a:t>Allows for extreme granular pruning of large tables (millions of micro-partitions) </a:t>
            </a:r>
          </a:p>
          <a:p>
            <a:pPr lvl="1">
              <a:buFont typeface="Wingdings" pitchFamily="2" charset="2"/>
              <a:buChar char="Ø"/>
            </a:pPr>
            <a:endParaRPr lang="en-US" dirty="0"/>
          </a:p>
          <a:p>
            <a:pPr lvl="1">
              <a:buFont typeface="Wingdings" pitchFamily="2" charset="2"/>
              <a:buChar char="Ø"/>
            </a:pPr>
            <a:endParaRPr lang="en-US" dirty="0"/>
          </a:p>
        </p:txBody>
      </p:sp>
      <p:sp>
        <p:nvSpPr>
          <p:cNvPr id="3" name="TextBox 2">
            <a:extLst>
              <a:ext uri="{FF2B5EF4-FFF2-40B4-BE49-F238E27FC236}">
                <a16:creationId xmlns:a16="http://schemas.microsoft.com/office/drawing/2014/main" id="{F169051F-B335-EC40-8CCD-F61E71072577}"/>
              </a:ext>
            </a:extLst>
          </p:cNvPr>
          <p:cNvSpPr txBox="1"/>
          <p:nvPr/>
        </p:nvSpPr>
        <p:spPr>
          <a:xfrm>
            <a:off x="952497" y="4396632"/>
            <a:ext cx="3546764" cy="738664"/>
          </a:xfrm>
          <a:prstGeom prst="rect">
            <a:avLst/>
          </a:prstGeom>
          <a:noFill/>
        </p:spPr>
        <p:txBody>
          <a:bodyPr wrap="square" rtlCol="0">
            <a:spAutoFit/>
          </a:bodyPr>
          <a:lstStyle/>
          <a:p>
            <a:r>
              <a:rPr lang="en-US" sz="2400" dirty="0"/>
              <a:t>Benefits</a:t>
            </a:r>
          </a:p>
          <a:p>
            <a:pPr lvl="1"/>
            <a:r>
              <a:rPr lang="en-US" dirty="0"/>
              <a:t> </a:t>
            </a:r>
          </a:p>
        </p:txBody>
      </p:sp>
      <p:sp>
        <p:nvSpPr>
          <p:cNvPr id="5" name="Rounded Rectangle 4">
            <a:extLst>
              <a:ext uri="{FF2B5EF4-FFF2-40B4-BE49-F238E27FC236}">
                <a16:creationId xmlns:a16="http://schemas.microsoft.com/office/drawing/2014/main" id="{D6E7F6CE-986E-6641-8EA3-C7F458151217}"/>
              </a:ext>
            </a:extLst>
          </p:cNvPr>
          <p:cNvSpPr/>
          <p:nvPr/>
        </p:nvSpPr>
        <p:spPr>
          <a:xfrm>
            <a:off x="1843523" y="4998150"/>
            <a:ext cx="1648700" cy="720805"/>
          </a:xfrm>
          <a:prstGeom prst="roundRect">
            <a:avLst/>
          </a:prstGeom>
          <a:solidFill>
            <a:srgbClr val="548235">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t>
            </a:r>
          </a:p>
        </p:txBody>
      </p:sp>
      <p:sp>
        <p:nvSpPr>
          <p:cNvPr id="7" name="Rounded Rectangle 6">
            <a:extLst>
              <a:ext uri="{FF2B5EF4-FFF2-40B4-BE49-F238E27FC236}">
                <a16:creationId xmlns:a16="http://schemas.microsoft.com/office/drawing/2014/main" id="{861396DA-A9C3-4040-9D38-7EA9D932FDF9}"/>
              </a:ext>
            </a:extLst>
          </p:cNvPr>
          <p:cNvSpPr/>
          <p:nvPr/>
        </p:nvSpPr>
        <p:spPr>
          <a:xfrm>
            <a:off x="3226391" y="5387838"/>
            <a:ext cx="1842653" cy="929835"/>
          </a:xfrm>
          <a:prstGeom prst="roundRect">
            <a:avLst/>
          </a:prstGeom>
          <a:solidFill>
            <a:srgbClr val="92D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Micro-partitions</a:t>
            </a:r>
          </a:p>
          <a:p>
            <a:pPr algn="ctr"/>
            <a:r>
              <a:rPr lang="en-US" dirty="0"/>
              <a:t>Size is tiny</a:t>
            </a:r>
          </a:p>
        </p:txBody>
      </p:sp>
      <p:sp>
        <p:nvSpPr>
          <p:cNvPr id="8" name="Rounded Rectangle 7">
            <a:extLst>
              <a:ext uri="{FF2B5EF4-FFF2-40B4-BE49-F238E27FC236}">
                <a16:creationId xmlns:a16="http://schemas.microsoft.com/office/drawing/2014/main" id="{5D6D7AF7-9CE2-DF46-B276-E5209EB96F29}"/>
              </a:ext>
            </a:extLst>
          </p:cNvPr>
          <p:cNvSpPr/>
          <p:nvPr/>
        </p:nvSpPr>
        <p:spPr>
          <a:xfrm>
            <a:off x="4596255" y="4736862"/>
            <a:ext cx="1790700" cy="929835"/>
          </a:xfrm>
          <a:prstGeom prst="roundRect">
            <a:avLst/>
          </a:prstGeom>
          <a:solidFill>
            <a:srgbClr val="48A67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Columnar Storage</a:t>
            </a:r>
          </a:p>
        </p:txBody>
      </p:sp>
      <p:sp>
        <p:nvSpPr>
          <p:cNvPr id="10" name="Rounded Rectangle 9">
            <a:extLst>
              <a:ext uri="{FF2B5EF4-FFF2-40B4-BE49-F238E27FC236}">
                <a16:creationId xmlns:a16="http://schemas.microsoft.com/office/drawing/2014/main" id="{9DE802DB-80F5-0840-ACC3-CF196F7B8FC4}"/>
              </a:ext>
            </a:extLst>
          </p:cNvPr>
          <p:cNvSpPr/>
          <p:nvPr/>
        </p:nvSpPr>
        <p:spPr>
          <a:xfrm>
            <a:off x="5977134" y="5413390"/>
            <a:ext cx="1842653" cy="738664"/>
          </a:xfrm>
          <a:prstGeom prst="roundRect">
            <a:avLst/>
          </a:prstGeom>
          <a:solidFill>
            <a:srgbClr val="00B0F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Overlapping  Storage</a:t>
            </a:r>
          </a:p>
        </p:txBody>
      </p:sp>
      <p:sp>
        <p:nvSpPr>
          <p:cNvPr id="11" name="Rounded Rectangle 10">
            <a:extLst>
              <a:ext uri="{FF2B5EF4-FFF2-40B4-BE49-F238E27FC236}">
                <a16:creationId xmlns:a16="http://schemas.microsoft.com/office/drawing/2014/main" id="{7E7570DE-AE52-6F4A-9066-D6FBDE0E5F62}"/>
              </a:ext>
            </a:extLst>
          </p:cNvPr>
          <p:cNvSpPr/>
          <p:nvPr/>
        </p:nvSpPr>
        <p:spPr>
          <a:xfrm>
            <a:off x="7544884" y="4879738"/>
            <a:ext cx="1790701" cy="738663"/>
          </a:xfrm>
          <a:prstGeom prst="roundRect">
            <a:avLst/>
          </a:pr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 Scanning</a:t>
            </a:r>
          </a:p>
        </p:txBody>
      </p:sp>
      <p:sp>
        <p:nvSpPr>
          <p:cNvPr id="12" name="Rounded Rectangle 11">
            <a:extLst>
              <a:ext uri="{FF2B5EF4-FFF2-40B4-BE49-F238E27FC236}">
                <a16:creationId xmlns:a16="http://schemas.microsoft.com/office/drawing/2014/main" id="{CBD6EC6B-5792-6249-86A9-A466FEE154F0}"/>
              </a:ext>
            </a:extLst>
          </p:cNvPr>
          <p:cNvSpPr/>
          <p:nvPr/>
        </p:nvSpPr>
        <p:spPr>
          <a:xfrm>
            <a:off x="9125997" y="5408204"/>
            <a:ext cx="1128283" cy="717461"/>
          </a:xfrm>
          <a:prstGeom prst="roundRect">
            <a:avLst/>
          </a:prstGeom>
          <a:solidFill>
            <a:srgbClr val="00206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DML</a:t>
            </a:r>
          </a:p>
        </p:txBody>
      </p:sp>
    </p:spTree>
    <p:extLst>
      <p:ext uri="{BB962C8B-B14F-4D97-AF65-F5344CB8AC3E}">
        <p14:creationId xmlns:p14="http://schemas.microsoft.com/office/powerpoint/2010/main" val="2945034092"/>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2531</TotalTime>
  <Words>2846</Words>
  <Application>Microsoft Macintosh PowerPoint</Application>
  <PresentationFormat>Widescreen</PresentationFormat>
  <Paragraphs>370</Paragraphs>
  <Slides>31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Helvetica Neue</vt:lpstr>
      <vt:lpstr>Helvetica Neue Light</vt:lpstr>
      <vt:lpstr>Wingdings</vt:lpstr>
      <vt:lpstr>DI Template</vt:lpstr>
      <vt:lpstr>PowerPoint Presentation</vt:lpstr>
      <vt:lpstr>Snowflake Data Warehouse</vt:lpstr>
      <vt:lpstr>Efficient data storage in Snowflake Database Storage Layer</vt:lpstr>
      <vt:lpstr>Efficient data storage in Snowflake Query Processing Layer</vt:lpstr>
      <vt:lpstr>Efficient data storage in Snowflake Cloud Services Layer</vt:lpstr>
      <vt:lpstr>Query Profile</vt:lpstr>
      <vt:lpstr>Query Profile</vt:lpstr>
      <vt:lpstr>Understanding Micro-partitions vs Static partitions</vt:lpstr>
      <vt:lpstr>Understanding Micro-partitions vs Static partitions</vt:lpstr>
      <vt:lpstr>Query Pruning</vt:lpstr>
      <vt:lpstr>Data Clustering of Micro-Partitions</vt:lpstr>
      <vt:lpstr>Data Clustering of Micro-Partitions</vt:lpstr>
      <vt:lpstr>Data Clustering of Micro-Partitions</vt:lpstr>
      <vt:lpstr>Clustering Keys</vt:lpstr>
      <vt:lpstr>Benefits of Clustering Keys</vt:lpstr>
      <vt:lpstr>Clustering Strategies</vt:lpstr>
      <vt:lpstr>Break &amp; Lab 4a </vt:lpstr>
      <vt:lpstr>Working with Temp tables and Transient tables</vt:lpstr>
      <vt:lpstr>Working with Temp tables and Transient tables</vt:lpstr>
      <vt:lpstr>Views vs Secure views</vt:lpstr>
      <vt:lpstr>Efficient Querying in Snowflake</vt:lpstr>
      <vt:lpstr>Common Table Expressions</vt:lpstr>
      <vt:lpstr>Subqueries</vt:lpstr>
      <vt:lpstr>Advanced querying</vt:lpstr>
      <vt:lpstr>Windowed functions</vt:lpstr>
      <vt:lpstr>Querying staged files</vt:lpstr>
      <vt:lpstr>Hierarchical data</vt:lpstr>
      <vt:lpstr>Persisted Query Results</vt:lpstr>
      <vt:lpstr>Query Profile to analyze queries</vt:lpstr>
      <vt:lpstr>Sequences</vt:lpstr>
      <vt:lpstr>Estimating with HyperLogLog (HLL)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84</cp:revision>
  <dcterms:created xsi:type="dcterms:W3CDTF">2020-05-21T23:33:39Z</dcterms:created>
  <dcterms:modified xsi:type="dcterms:W3CDTF">2020-05-26T19:10:29Z</dcterms:modified>
</cp:coreProperties>
</file>